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 id="256" r:id="rId3"/>
    <p:sldId id="257" r:id="rId4"/>
    <p:sldId id="258"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43"/>
    <p:restoredTop sz="94682"/>
  </p:normalViewPr>
  <p:slideViewPr>
    <p:cSldViewPr>
      <p:cViewPr varScale="1">
        <p:scale>
          <a:sx n="143" d="100"/>
          <a:sy n="143" d="100"/>
        </p:scale>
        <p:origin x="240"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E1D1-63EA-233D-F323-D9E377EB1C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72BB9AD-56B9-CED6-381A-D4F3A5E7A4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393E41A-B113-2797-DA76-F7C3BC128CB0}"/>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854D6737-B7BE-933B-6626-8101190F9AF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43806F-C205-90DB-CD6F-4C12F4DAB560}"/>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3077586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C6B8E-EACB-62C6-D4FB-BC221069F6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51D82F-10D1-810A-9149-70DCAF5716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90C1A6-5823-0251-A4CA-C78D1DCE746D}"/>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0EB7C54C-94A5-0033-4B86-F7D7216E1F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632E7B3-0889-DF6F-6C71-76BBEA84BAF5}"/>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1625784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52D985-8ADF-8E2E-853E-FB52765DBE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AC1655-6A44-44D7-22BA-C7E0DFAEF1A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4337C4-A4F3-FFCE-F074-FC3142D32605}"/>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5210AB1E-8F91-37B5-B511-CF02EABE337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A52636B-2C48-924E-7298-AFFF8BE92A98}"/>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2105675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83339-3B7E-F8D2-3CE1-763E18C979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650880-E9FA-0A71-71DD-D03757BD3E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5317E-D9D0-B244-0E0B-2A11E3B2D8B0}"/>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FAF62734-13C0-8AC0-9CE1-41CC38A6C2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BD868E-5301-1D18-58BC-4BC2FECD5A3B}"/>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800006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F91B6-7951-D4A6-8A39-1161764308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299082-DE85-5E54-2720-D5F8A265430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598A96-A4EC-B749-688E-0A3A3737325C}"/>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90380ECF-1EC0-45F1-1240-FD618CB4DF9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023B31A-43EA-0043-24F3-2B94CBEAD6BB}"/>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3108214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F9333-531B-A130-3D7E-5E924D412C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478ED8-A8A5-1DEA-79EB-D826E960EB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817E26-C3AC-7F1E-A40B-3CB7FEA282F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E1D10F-0A31-C9DB-6EC2-EED008FE1CB5}"/>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6" name="Footer Placeholder 5">
            <a:extLst>
              <a:ext uri="{FF2B5EF4-FFF2-40B4-BE49-F238E27FC236}">
                <a16:creationId xmlns:a16="http://schemas.microsoft.com/office/drawing/2014/main" id="{A4D08C31-1E6A-9416-BEF6-E488CBACC1F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69BF9EF-DC00-56A1-0FB6-8A892AF104D8}"/>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156512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31E83-1847-80BB-867A-4282EF3207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B215B1-9485-F7CC-2568-1540F02E5B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C5CFBB-FC52-4C0E-A39B-2FF7D4ACA9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16D8C9-6EFA-902F-70B8-7E0DBEFF51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1C51BB-C6BC-90C9-16A5-302BB6A039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E82E8C-378A-F1ED-1227-9D9F5242C2B8}"/>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8" name="Footer Placeholder 7">
            <a:extLst>
              <a:ext uri="{FF2B5EF4-FFF2-40B4-BE49-F238E27FC236}">
                <a16:creationId xmlns:a16="http://schemas.microsoft.com/office/drawing/2014/main" id="{77EB1C32-2674-9620-523A-4FAE1C746BB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3CDF721-C2F2-57FA-392E-6079656E818C}"/>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4080811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45C22-61F0-511F-5600-05CCCFD35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7497F2-FFB7-E329-B434-45DA6B3CD521}"/>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4" name="Footer Placeholder 3">
            <a:extLst>
              <a:ext uri="{FF2B5EF4-FFF2-40B4-BE49-F238E27FC236}">
                <a16:creationId xmlns:a16="http://schemas.microsoft.com/office/drawing/2014/main" id="{7233BB44-53A0-1351-3BA6-89C55A7C5BF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D921051-E040-0633-CD74-A9748AC30BFA}"/>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121660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95508B-7AEF-5945-03FC-60F433B3EA05}"/>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3" name="Footer Placeholder 2">
            <a:extLst>
              <a:ext uri="{FF2B5EF4-FFF2-40B4-BE49-F238E27FC236}">
                <a16:creationId xmlns:a16="http://schemas.microsoft.com/office/drawing/2014/main" id="{0347DA36-CC1C-4A51-0591-EB1E046DE57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B25F1C4-F871-A28A-5B64-E73089E8D683}"/>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471757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70929-5961-D64F-6DA5-C84AAF4BB4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AD7C89-4A7F-2B25-1C18-7B264366A4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70E7BB-0D5C-B9DD-1D1C-F65117F10D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B7A480-B035-3AA4-3784-3AA9589A1B96}"/>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6" name="Footer Placeholder 5">
            <a:extLst>
              <a:ext uri="{FF2B5EF4-FFF2-40B4-BE49-F238E27FC236}">
                <a16:creationId xmlns:a16="http://schemas.microsoft.com/office/drawing/2014/main" id="{18E36619-FC5E-A2A2-B977-1AB417165E4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A58BB5-AC71-27AC-8EDA-E2B58FCFFC26}"/>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162141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D8EF2-511E-3777-68BC-1A34763EDD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A21F39-33C1-CFB7-A83F-904A7CFA4B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E5F574A-F2F9-797E-A0A3-9D7245B572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97B65C-7B2E-C2B3-DD3E-FA581CA81E8E}"/>
              </a:ext>
            </a:extLst>
          </p:cNvPr>
          <p:cNvSpPr>
            <a:spLocks noGrp="1"/>
          </p:cNvSpPr>
          <p:nvPr>
            <p:ph type="dt" sz="half" idx="10"/>
          </p:nvPr>
        </p:nvSpPr>
        <p:spPr/>
        <p:txBody>
          <a:bodyPr/>
          <a:lstStyle/>
          <a:p>
            <a:fld id="{8F16EE55-E61D-E049-A58F-518719DB48B4}" type="datetimeFigureOut">
              <a:rPr lang="en-US" smtClean="0"/>
              <a:t>4/19/25</a:t>
            </a:fld>
            <a:endParaRPr lang="en-US" dirty="0"/>
          </a:p>
        </p:txBody>
      </p:sp>
      <p:sp>
        <p:nvSpPr>
          <p:cNvPr id="6" name="Footer Placeholder 5">
            <a:extLst>
              <a:ext uri="{FF2B5EF4-FFF2-40B4-BE49-F238E27FC236}">
                <a16:creationId xmlns:a16="http://schemas.microsoft.com/office/drawing/2014/main" id="{9F45A889-F0D1-40A3-E705-A95A86E7C48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41E29AF-B01F-4CFE-B92E-5CE2244C4622}"/>
              </a:ext>
            </a:extLst>
          </p:cNvPr>
          <p:cNvSpPr>
            <a:spLocks noGrp="1"/>
          </p:cNvSpPr>
          <p:nvPr>
            <p:ph type="sldNum" sz="quarter" idx="12"/>
          </p:nvPr>
        </p:nvSpPr>
        <p:spPr/>
        <p:txBody>
          <a:bodyPr/>
          <a:lstStyle/>
          <a:p>
            <a:fld id="{2632EE5E-5976-D74C-8D29-A2D82A9B3E26}" type="slidenum">
              <a:rPr lang="en-US" smtClean="0"/>
              <a:t>‹#›</a:t>
            </a:fld>
            <a:endParaRPr lang="en-US" dirty="0"/>
          </a:p>
        </p:txBody>
      </p:sp>
    </p:spTree>
    <p:extLst>
      <p:ext uri="{BB962C8B-B14F-4D97-AF65-F5344CB8AC3E}">
        <p14:creationId xmlns:p14="http://schemas.microsoft.com/office/powerpoint/2010/main" val="2480784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A27A0E-87D2-C2BB-878B-17EA113F72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189454-55E6-6DF1-BEF5-148003426E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71C920-5AB4-9B4F-3856-42E1B270C4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F16EE55-E61D-E049-A58F-518719DB48B4}" type="datetimeFigureOut">
              <a:rPr lang="en-US" smtClean="0"/>
              <a:t>4/19/25</a:t>
            </a:fld>
            <a:endParaRPr lang="en-US" dirty="0"/>
          </a:p>
        </p:txBody>
      </p:sp>
      <p:sp>
        <p:nvSpPr>
          <p:cNvPr id="5" name="Footer Placeholder 4">
            <a:extLst>
              <a:ext uri="{FF2B5EF4-FFF2-40B4-BE49-F238E27FC236}">
                <a16:creationId xmlns:a16="http://schemas.microsoft.com/office/drawing/2014/main" id="{C1B031A0-108B-B3F3-AD4F-77D1D055D8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45A1109A-58A2-0341-3887-A1422182F9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632EE5E-5976-D74C-8D29-A2D82A9B3E26}" type="slidenum">
              <a:rPr lang="en-US" smtClean="0"/>
              <a:t>‹#›</a:t>
            </a:fld>
            <a:endParaRPr lang="en-US" dirty="0"/>
          </a:p>
        </p:txBody>
      </p:sp>
    </p:spTree>
    <p:extLst>
      <p:ext uri="{BB962C8B-B14F-4D97-AF65-F5344CB8AC3E}">
        <p14:creationId xmlns:p14="http://schemas.microsoft.com/office/powerpoint/2010/main" val="2260945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1A9E2-0F96-7409-07AE-F56F08E95EB0}"/>
              </a:ext>
            </a:extLst>
          </p:cNvPr>
          <p:cNvSpPr>
            <a:spLocks noGrp="1"/>
          </p:cNvSpPr>
          <p:nvPr>
            <p:ph type="title"/>
          </p:nvPr>
        </p:nvSpPr>
        <p:spPr/>
        <p:txBody>
          <a:bodyPr/>
          <a:lstStyle/>
          <a:p>
            <a:r>
              <a:rPr lang="en-US" dirty="0"/>
              <a:t>Silo zoo element node, edge, face orderings</a:t>
            </a:r>
          </a:p>
        </p:txBody>
      </p:sp>
      <p:sp>
        <p:nvSpPr>
          <p:cNvPr id="3" name="Content Placeholder 2">
            <a:extLst>
              <a:ext uri="{FF2B5EF4-FFF2-40B4-BE49-F238E27FC236}">
                <a16:creationId xmlns:a16="http://schemas.microsoft.com/office/drawing/2014/main" id="{86521970-7F56-2735-9315-92D256146B30}"/>
              </a:ext>
            </a:extLst>
          </p:cNvPr>
          <p:cNvSpPr>
            <a:spLocks noGrp="1"/>
          </p:cNvSpPr>
          <p:nvPr>
            <p:ph idx="1"/>
          </p:nvPr>
        </p:nvSpPr>
        <p:spPr>
          <a:xfrm>
            <a:off x="838200" y="1600200"/>
            <a:ext cx="10515600" cy="4576763"/>
          </a:xfrm>
        </p:spPr>
        <p:txBody>
          <a:bodyPr>
            <a:normAutofit/>
          </a:bodyPr>
          <a:lstStyle/>
          <a:p>
            <a:r>
              <a:rPr lang="en-US" sz="1600" dirty="0"/>
              <a:t>Start with the standard, 8 node hex. Form Wedge/Prism, Pyramid and  Tet shapes by collapsing highest numbered nodes in hex element.</a:t>
            </a:r>
          </a:p>
          <a:p>
            <a:r>
              <a:rPr lang="en-US" sz="1600" dirty="0"/>
              <a:t>Sometimes, data producers do not bother with anything other than 8 node </a:t>
            </a:r>
            <a:r>
              <a:rPr lang="en-US" sz="1600" dirty="0" err="1"/>
              <a:t>hexs</a:t>
            </a:r>
            <a:r>
              <a:rPr lang="en-US" sz="1600" dirty="0"/>
              <a:t>. So, they will create degenerate hexahedra for the other shapes. Creating these shapes as degenerate </a:t>
            </a:r>
            <a:r>
              <a:rPr lang="en-US" sz="1600" dirty="0" err="1"/>
              <a:t>hexs</a:t>
            </a:r>
            <a:r>
              <a:rPr lang="en-US" sz="1600" dirty="0"/>
              <a:t> is done following the pattern of collapsing two or more of the highest number nodes into a single node to produce the required shape.</a:t>
            </a:r>
          </a:p>
          <a:p>
            <a:r>
              <a:rPr lang="en-US" sz="1600" dirty="0"/>
              <a:t>Form each edge by starting with lowest numbered node at tail and next highest numbered node on an incident edge as head. Repeat for all edges incident to this starting node. Then move to the next highest numbered node involving a new edge and repeat for all edges incident to that node.</a:t>
            </a:r>
          </a:p>
          <a:p>
            <a:r>
              <a:rPr lang="en-US" sz="1600" dirty="0"/>
              <a:t>Form each face starting always with lowest numbered node in a face and working around it to the next highest numbered node on the face right-hand rule, outward normal order. Repeat for all faces incident to this starting node. Then, move to the next highest numbered node involving a new face and repeat for all faces incident to that node.</a:t>
            </a:r>
          </a:p>
          <a:p>
            <a:r>
              <a:rPr lang="en-US" sz="1600" dirty="0"/>
              <a:t>For global traversals and orderings of all edges or faces in a mesh, the local orderings are repeated for each zone in the mesh starting with the first zone and, of course, skipping edges and faces in later zones that are already accounted for by having been visited in an earlier  zone.</a:t>
            </a:r>
          </a:p>
        </p:txBody>
      </p:sp>
    </p:spTree>
    <p:extLst>
      <p:ext uri="{BB962C8B-B14F-4D97-AF65-F5344CB8AC3E}">
        <p14:creationId xmlns:p14="http://schemas.microsoft.com/office/powerpoint/2010/main" val="3910360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6EAE704-5FE2-B84B-C695-D466462F385F}"/>
              </a:ext>
            </a:extLst>
          </p:cNvPr>
          <p:cNvCxnSpPr>
            <a:cxnSpLocks/>
          </p:cNvCxnSpPr>
          <p:nvPr/>
        </p:nvCxnSpPr>
        <p:spPr>
          <a:xfrm>
            <a:off x="609600" y="3429000"/>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B11537C1-090E-4D9F-42C1-2C060443842C}"/>
              </a:ext>
            </a:extLst>
          </p:cNvPr>
          <p:cNvCxnSpPr>
            <a:cxnSpLocks/>
          </p:cNvCxnSpPr>
          <p:nvPr/>
        </p:nvCxnSpPr>
        <p:spPr>
          <a:xfrm>
            <a:off x="609600" y="1600197"/>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C28DCB2-0A86-40C0-ED44-03C3E7E96252}"/>
              </a:ext>
            </a:extLst>
          </p:cNvPr>
          <p:cNvCxnSpPr>
            <a:cxnSpLocks/>
          </p:cNvCxnSpPr>
          <p:nvPr/>
        </p:nvCxnSpPr>
        <p:spPr>
          <a:xfrm>
            <a:off x="1524000" y="685797"/>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CF12B8D-4D3A-10A9-49CC-13F13C5FF378}"/>
              </a:ext>
            </a:extLst>
          </p:cNvPr>
          <p:cNvCxnSpPr>
            <a:cxnSpLocks/>
          </p:cNvCxnSpPr>
          <p:nvPr/>
        </p:nvCxnSpPr>
        <p:spPr>
          <a:xfrm>
            <a:off x="1524000" y="2514600"/>
            <a:ext cx="1828800"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CAAB940D-908A-5FA0-2A9F-B9424275067E}"/>
              </a:ext>
            </a:extLst>
          </p:cNvPr>
          <p:cNvCxnSpPr>
            <a:cxnSpLocks/>
          </p:cNvCxnSpPr>
          <p:nvPr/>
        </p:nvCxnSpPr>
        <p:spPr>
          <a:xfrm flipV="1">
            <a:off x="609600" y="1600200"/>
            <a:ext cx="0" cy="18288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9E575218-BC87-5A91-E301-B637E677E1D8}"/>
              </a:ext>
            </a:extLst>
          </p:cNvPr>
          <p:cNvCxnSpPr>
            <a:cxnSpLocks/>
          </p:cNvCxnSpPr>
          <p:nvPr/>
        </p:nvCxnSpPr>
        <p:spPr>
          <a:xfrm flipV="1">
            <a:off x="2438400" y="1600200"/>
            <a:ext cx="0" cy="18288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9893EE64-A0B1-BDEB-3259-DC0870506E29}"/>
              </a:ext>
            </a:extLst>
          </p:cNvPr>
          <p:cNvCxnSpPr>
            <a:cxnSpLocks/>
          </p:cNvCxnSpPr>
          <p:nvPr/>
        </p:nvCxnSpPr>
        <p:spPr>
          <a:xfrm flipV="1">
            <a:off x="3352800" y="685800"/>
            <a:ext cx="0" cy="18288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F812F63A-75AD-974D-173D-C0BF8AFC491E}"/>
              </a:ext>
            </a:extLst>
          </p:cNvPr>
          <p:cNvCxnSpPr/>
          <p:nvPr/>
        </p:nvCxnSpPr>
        <p:spPr>
          <a:xfrm flipV="1">
            <a:off x="2438400" y="2514600"/>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CEDE10D9-B2E7-57CC-A661-02B3D626DE33}"/>
              </a:ext>
            </a:extLst>
          </p:cNvPr>
          <p:cNvCxnSpPr/>
          <p:nvPr/>
        </p:nvCxnSpPr>
        <p:spPr>
          <a:xfrm flipV="1">
            <a:off x="2438399" y="685797"/>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E38D30B1-378B-C438-8B72-CCD12C6A73D7}"/>
              </a:ext>
            </a:extLst>
          </p:cNvPr>
          <p:cNvCxnSpPr/>
          <p:nvPr/>
        </p:nvCxnSpPr>
        <p:spPr>
          <a:xfrm flipV="1">
            <a:off x="609600" y="685796"/>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FF239B7-E271-D9F7-74C3-50D8B7BA0F30}"/>
              </a:ext>
            </a:extLst>
          </p:cNvPr>
          <p:cNvCxnSpPr/>
          <p:nvPr/>
        </p:nvCxnSpPr>
        <p:spPr>
          <a:xfrm flipV="1">
            <a:off x="609599" y="2514598"/>
            <a:ext cx="914400" cy="9144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5CF8C521-0B71-9855-1371-D2D99AF398AE}"/>
              </a:ext>
            </a:extLst>
          </p:cNvPr>
          <p:cNvCxnSpPr>
            <a:cxnSpLocks/>
          </p:cNvCxnSpPr>
          <p:nvPr/>
        </p:nvCxnSpPr>
        <p:spPr>
          <a:xfrm flipV="1">
            <a:off x="1523999" y="685799"/>
            <a:ext cx="0" cy="18288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CEBF696E-3766-C164-6B61-B9CB4C1CF647}"/>
              </a:ext>
            </a:extLst>
          </p:cNvPr>
          <p:cNvSpPr txBox="1"/>
          <p:nvPr/>
        </p:nvSpPr>
        <p:spPr>
          <a:xfrm>
            <a:off x="1447808" y="2473867"/>
            <a:ext cx="304794" cy="307777"/>
          </a:xfrm>
          <a:prstGeom prst="rect">
            <a:avLst/>
          </a:prstGeom>
          <a:noFill/>
        </p:spPr>
        <p:txBody>
          <a:bodyPr wrap="square" rtlCol="0">
            <a:spAutoFit/>
          </a:bodyPr>
          <a:lstStyle/>
          <a:p>
            <a:r>
              <a:rPr lang="en-US" sz="1400" dirty="0"/>
              <a:t>0</a:t>
            </a:r>
          </a:p>
        </p:txBody>
      </p:sp>
      <p:sp>
        <p:nvSpPr>
          <p:cNvPr id="22" name="TextBox 21">
            <a:extLst>
              <a:ext uri="{FF2B5EF4-FFF2-40B4-BE49-F238E27FC236}">
                <a16:creationId xmlns:a16="http://schemas.microsoft.com/office/drawing/2014/main" id="{4B47765A-A915-F108-AEED-AA62F5DA12A5}"/>
              </a:ext>
            </a:extLst>
          </p:cNvPr>
          <p:cNvSpPr txBox="1"/>
          <p:nvPr/>
        </p:nvSpPr>
        <p:spPr>
          <a:xfrm>
            <a:off x="3208868" y="2473867"/>
            <a:ext cx="304794" cy="307777"/>
          </a:xfrm>
          <a:prstGeom prst="rect">
            <a:avLst/>
          </a:prstGeom>
          <a:noFill/>
        </p:spPr>
        <p:txBody>
          <a:bodyPr wrap="square" rtlCol="0">
            <a:spAutoFit/>
          </a:bodyPr>
          <a:lstStyle/>
          <a:p>
            <a:r>
              <a:rPr lang="en-US" sz="1400" dirty="0"/>
              <a:t>1</a:t>
            </a:r>
          </a:p>
        </p:txBody>
      </p:sp>
      <p:sp>
        <p:nvSpPr>
          <p:cNvPr id="23" name="TextBox 22">
            <a:extLst>
              <a:ext uri="{FF2B5EF4-FFF2-40B4-BE49-F238E27FC236}">
                <a16:creationId xmlns:a16="http://schemas.microsoft.com/office/drawing/2014/main" id="{68A48F79-214E-0700-B525-E001853CBEF4}"/>
              </a:ext>
            </a:extLst>
          </p:cNvPr>
          <p:cNvSpPr txBox="1"/>
          <p:nvPr/>
        </p:nvSpPr>
        <p:spPr>
          <a:xfrm>
            <a:off x="2362209" y="3332201"/>
            <a:ext cx="304794" cy="307777"/>
          </a:xfrm>
          <a:prstGeom prst="rect">
            <a:avLst/>
          </a:prstGeom>
          <a:noFill/>
        </p:spPr>
        <p:txBody>
          <a:bodyPr wrap="square" rtlCol="0">
            <a:spAutoFit/>
          </a:bodyPr>
          <a:lstStyle/>
          <a:p>
            <a:r>
              <a:rPr lang="en-US" sz="1400" dirty="0"/>
              <a:t>2</a:t>
            </a:r>
          </a:p>
        </p:txBody>
      </p:sp>
      <p:sp>
        <p:nvSpPr>
          <p:cNvPr id="24" name="TextBox 23">
            <a:extLst>
              <a:ext uri="{FF2B5EF4-FFF2-40B4-BE49-F238E27FC236}">
                <a16:creationId xmlns:a16="http://schemas.microsoft.com/office/drawing/2014/main" id="{A352C0D8-ED55-0170-5835-3FBFFB8B2676}"/>
              </a:ext>
            </a:extLst>
          </p:cNvPr>
          <p:cNvSpPr txBox="1"/>
          <p:nvPr/>
        </p:nvSpPr>
        <p:spPr>
          <a:xfrm>
            <a:off x="533400" y="3340668"/>
            <a:ext cx="304794" cy="307777"/>
          </a:xfrm>
          <a:prstGeom prst="rect">
            <a:avLst/>
          </a:prstGeom>
          <a:noFill/>
        </p:spPr>
        <p:txBody>
          <a:bodyPr wrap="square" rtlCol="0">
            <a:spAutoFit/>
          </a:bodyPr>
          <a:lstStyle/>
          <a:p>
            <a:r>
              <a:rPr lang="en-US" sz="1400" dirty="0"/>
              <a:t>3</a:t>
            </a:r>
          </a:p>
        </p:txBody>
      </p:sp>
      <p:sp>
        <p:nvSpPr>
          <p:cNvPr id="25" name="TextBox 24">
            <a:extLst>
              <a:ext uri="{FF2B5EF4-FFF2-40B4-BE49-F238E27FC236}">
                <a16:creationId xmlns:a16="http://schemas.microsoft.com/office/drawing/2014/main" id="{BE3BD2A7-F3A2-E0D3-CDF9-22CE7F6CA809}"/>
              </a:ext>
            </a:extLst>
          </p:cNvPr>
          <p:cNvSpPr txBox="1"/>
          <p:nvPr/>
        </p:nvSpPr>
        <p:spPr>
          <a:xfrm>
            <a:off x="1464741" y="626298"/>
            <a:ext cx="304794" cy="307777"/>
          </a:xfrm>
          <a:prstGeom prst="rect">
            <a:avLst/>
          </a:prstGeom>
          <a:noFill/>
        </p:spPr>
        <p:txBody>
          <a:bodyPr wrap="square" rtlCol="0">
            <a:spAutoFit/>
          </a:bodyPr>
          <a:lstStyle/>
          <a:p>
            <a:r>
              <a:rPr lang="en-US" sz="1400" dirty="0"/>
              <a:t>4</a:t>
            </a:r>
          </a:p>
        </p:txBody>
      </p:sp>
      <p:sp>
        <p:nvSpPr>
          <p:cNvPr id="26" name="TextBox 25">
            <a:extLst>
              <a:ext uri="{FF2B5EF4-FFF2-40B4-BE49-F238E27FC236}">
                <a16:creationId xmlns:a16="http://schemas.microsoft.com/office/drawing/2014/main" id="{24660086-0639-7A24-D247-B44FCB052254}"/>
              </a:ext>
            </a:extLst>
          </p:cNvPr>
          <p:cNvSpPr txBox="1"/>
          <p:nvPr/>
        </p:nvSpPr>
        <p:spPr>
          <a:xfrm>
            <a:off x="3302008" y="587629"/>
            <a:ext cx="304794" cy="307777"/>
          </a:xfrm>
          <a:prstGeom prst="rect">
            <a:avLst/>
          </a:prstGeom>
          <a:noFill/>
        </p:spPr>
        <p:txBody>
          <a:bodyPr wrap="square" rtlCol="0">
            <a:spAutoFit/>
          </a:bodyPr>
          <a:lstStyle/>
          <a:p>
            <a:r>
              <a:rPr lang="en-US" sz="1400" dirty="0"/>
              <a:t>5</a:t>
            </a:r>
          </a:p>
        </p:txBody>
      </p:sp>
      <p:sp>
        <p:nvSpPr>
          <p:cNvPr id="27" name="TextBox 26">
            <a:extLst>
              <a:ext uri="{FF2B5EF4-FFF2-40B4-BE49-F238E27FC236}">
                <a16:creationId xmlns:a16="http://schemas.microsoft.com/office/drawing/2014/main" id="{2545D83C-96A1-0A03-D683-5460876E6CEC}"/>
              </a:ext>
            </a:extLst>
          </p:cNvPr>
          <p:cNvSpPr txBox="1"/>
          <p:nvPr/>
        </p:nvSpPr>
        <p:spPr>
          <a:xfrm>
            <a:off x="2362200" y="1547565"/>
            <a:ext cx="304794" cy="307777"/>
          </a:xfrm>
          <a:prstGeom prst="rect">
            <a:avLst/>
          </a:prstGeom>
          <a:noFill/>
        </p:spPr>
        <p:txBody>
          <a:bodyPr wrap="square" rtlCol="0">
            <a:spAutoFit/>
          </a:bodyPr>
          <a:lstStyle/>
          <a:p>
            <a:r>
              <a:rPr lang="en-US" sz="1400" dirty="0"/>
              <a:t>6</a:t>
            </a:r>
          </a:p>
        </p:txBody>
      </p:sp>
      <p:sp>
        <p:nvSpPr>
          <p:cNvPr id="28" name="TextBox 27">
            <a:extLst>
              <a:ext uri="{FF2B5EF4-FFF2-40B4-BE49-F238E27FC236}">
                <a16:creationId xmlns:a16="http://schemas.microsoft.com/office/drawing/2014/main" id="{9CD08B8A-2AD8-EA6D-A8EF-5A8CA485185B}"/>
              </a:ext>
            </a:extLst>
          </p:cNvPr>
          <p:cNvSpPr txBox="1"/>
          <p:nvPr/>
        </p:nvSpPr>
        <p:spPr>
          <a:xfrm>
            <a:off x="533400" y="1547565"/>
            <a:ext cx="304794" cy="307777"/>
          </a:xfrm>
          <a:prstGeom prst="rect">
            <a:avLst/>
          </a:prstGeom>
          <a:noFill/>
        </p:spPr>
        <p:txBody>
          <a:bodyPr wrap="square" rtlCol="0">
            <a:spAutoFit/>
          </a:bodyPr>
          <a:lstStyle/>
          <a:p>
            <a:r>
              <a:rPr lang="en-US" sz="1400" dirty="0"/>
              <a:t>7</a:t>
            </a:r>
          </a:p>
        </p:txBody>
      </p:sp>
      <p:sp>
        <p:nvSpPr>
          <p:cNvPr id="39" name="TextBox 38">
            <a:extLst>
              <a:ext uri="{FF2B5EF4-FFF2-40B4-BE49-F238E27FC236}">
                <a16:creationId xmlns:a16="http://schemas.microsoft.com/office/drawing/2014/main" id="{AC3D0B6A-A352-C142-6971-73F28F893F48}"/>
              </a:ext>
            </a:extLst>
          </p:cNvPr>
          <p:cNvSpPr txBox="1"/>
          <p:nvPr/>
        </p:nvSpPr>
        <p:spPr>
          <a:xfrm>
            <a:off x="1932478" y="2406875"/>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0</a:t>
            </a:r>
            <a:endParaRPr lang="en-US" dirty="0">
              <a:solidFill>
                <a:schemeClr val="bg1"/>
              </a:solidFill>
            </a:endParaRPr>
          </a:p>
        </p:txBody>
      </p:sp>
      <p:sp>
        <p:nvSpPr>
          <p:cNvPr id="42" name="TextBox 41">
            <a:extLst>
              <a:ext uri="{FF2B5EF4-FFF2-40B4-BE49-F238E27FC236}">
                <a16:creationId xmlns:a16="http://schemas.microsoft.com/office/drawing/2014/main" id="{EB9E76BC-6E8F-26A1-7504-939250C20004}"/>
              </a:ext>
            </a:extLst>
          </p:cNvPr>
          <p:cNvSpPr txBox="1"/>
          <p:nvPr/>
        </p:nvSpPr>
        <p:spPr>
          <a:xfrm>
            <a:off x="1172788" y="267392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a:t>
            </a:r>
            <a:endParaRPr lang="en-US" dirty="0">
              <a:solidFill>
                <a:schemeClr val="bg1"/>
              </a:solidFill>
            </a:endParaRPr>
          </a:p>
        </p:txBody>
      </p:sp>
      <p:sp>
        <p:nvSpPr>
          <p:cNvPr id="43" name="TextBox 42">
            <a:extLst>
              <a:ext uri="{FF2B5EF4-FFF2-40B4-BE49-F238E27FC236}">
                <a16:creationId xmlns:a16="http://schemas.microsoft.com/office/drawing/2014/main" id="{9FA7FFFE-DF3E-7314-B61C-2AA13C863052}"/>
              </a:ext>
            </a:extLst>
          </p:cNvPr>
          <p:cNvSpPr txBox="1"/>
          <p:nvPr/>
        </p:nvSpPr>
        <p:spPr>
          <a:xfrm>
            <a:off x="1458837" y="197953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2</a:t>
            </a:r>
            <a:endParaRPr lang="en-US" dirty="0">
              <a:solidFill>
                <a:schemeClr val="bg1"/>
              </a:solidFill>
            </a:endParaRPr>
          </a:p>
        </p:txBody>
      </p:sp>
      <p:sp>
        <p:nvSpPr>
          <p:cNvPr id="44" name="TextBox 43">
            <a:extLst>
              <a:ext uri="{FF2B5EF4-FFF2-40B4-BE49-F238E27FC236}">
                <a16:creationId xmlns:a16="http://schemas.microsoft.com/office/drawing/2014/main" id="{FBDE9776-B6A9-C99C-872D-849388D775AA}"/>
              </a:ext>
            </a:extLst>
          </p:cNvPr>
          <p:cNvSpPr txBox="1"/>
          <p:nvPr/>
        </p:nvSpPr>
        <p:spPr>
          <a:xfrm>
            <a:off x="2985246" y="2707957"/>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3</a:t>
            </a:r>
            <a:endParaRPr lang="en-US" dirty="0">
              <a:solidFill>
                <a:schemeClr val="bg1"/>
              </a:solidFill>
            </a:endParaRPr>
          </a:p>
        </p:txBody>
      </p:sp>
      <p:sp>
        <p:nvSpPr>
          <p:cNvPr id="45" name="TextBox 44">
            <a:extLst>
              <a:ext uri="{FF2B5EF4-FFF2-40B4-BE49-F238E27FC236}">
                <a16:creationId xmlns:a16="http://schemas.microsoft.com/office/drawing/2014/main" id="{CD6001FC-C995-C68A-0684-9E81C1B9B26E}"/>
              </a:ext>
            </a:extLst>
          </p:cNvPr>
          <p:cNvSpPr txBox="1"/>
          <p:nvPr/>
        </p:nvSpPr>
        <p:spPr>
          <a:xfrm>
            <a:off x="3276596" y="1946458"/>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4</a:t>
            </a:r>
            <a:endParaRPr lang="en-US" dirty="0">
              <a:solidFill>
                <a:schemeClr val="bg1"/>
              </a:solidFill>
            </a:endParaRPr>
          </a:p>
        </p:txBody>
      </p:sp>
      <p:sp>
        <p:nvSpPr>
          <p:cNvPr id="46" name="TextBox 45">
            <a:extLst>
              <a:ext uri="{FF2B5EF4-FFF2-40B4-BE49-F238E27FC236}">
                <a16:creationId xmlns:a16="http://schemas.microsoft.com/office/drawing/2014/main" id="{6C085653-AFF1-1CC1-649E-C0719D013A7B}"/>
              </a:ext>
            </a:extLst>
          </p:cNvPr>
          <p:cNvSpPr txBox="1"/>
          <p:nvPr/>
        </p:nvSpPr>
        <p:spPr>
          <a:xfrm>
            <a:off x="1846118" y="3321274"/>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5</a:t>
            </a:r>
            <a:endParaRPr lang="en-US" dirty="0">
              <a:solidFill>
                <a:schemeClr val="bg1"/>
              </a:solidFill>
            </a:endParaRPr>
          </a:p>
        </p:txBody>
      </p:sp>
      <p:sp>
        <p:nvSpPr>
          <p:cNvPr id="47" name="TextBox 46">
            <a:extLst>
              <a:ext uri="{FF2B5EF4-FFF2-40B4-BE49-F238E27FC236}">
                <a16:creationId xmlns:a16="http://schemas.microsoft.com/office/drawing/2014/main" id="{B8E56864-32E5-DF78-FBA0-F1A1AE9A7BA7}"/>
              </a:ext>
            </a:extLst>
          </p:cNvPr>
          <p:cNvSpPr txBox="1"/>
          <p:nvPr/>
        </p:nvSpPr>
        <p:spPr>
          <a:xfrm>
            <a:off x="2366960" y="2767280"/>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6</a:t>
            </a:r>
            <a:endParaRPr lang="en-US" dirty="0">
              <a:solidFill>
                <a:schemeClr val="bg1"/>
              </a:solidFill>
            </a:endParaRPr>
          </a:p>
        </p:txBody>
      </p:sp>
      <p:sp>
        <p:nvSpPr>
          <p:cNvPr id="48" name="TextBox 47">
            <a:extLst>
              <a:ext uri="{FF2B5EF4-FFF2-40B4-BE49-F238E27FC236}">
                <a16:creationId xmlns:a16="http://schemas.microsoft.com/office/drawing/2014/main" id="{F800D4C8-8C28-3894-FDDB-16849C785561}"/>
              </a:ext>
            </a:extLst>
          </p:cNvPr>
          <p:cNvSpPr txBox="1"/>
          <p:nvPr/>
        </p:nvSpPr>
        <p:spPr>
          <a:xfrm>
            <a:off x="539256" y="2829606"/>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7</a:t>
            </a:r>
            <a:endParaRPr lang="en-US" dirty="0">
              <a:solidFill>
                <a:schemeClr val="bg1"/>
              </a:solidFill>
            </a:endParaRPr>
          </a:p>
        </p:txBody>
      </p:sp>
      <p:sp>
        <p:nvSpPr>
          <p:cNvPr id="49" name="TextBox 48">
            <a:extLst>
              <a:ext uri="{FF2B5EF4-FFF2-40B4-BE49-F238E27FC236}">
                <a16:creationId xmlns:a16="http://schemas.microsoft.com/office/drawing/2014/main" id="{C5219A18-C395-12AC-B76B-159549C64481}"/>
              </a:ext>
            </a:extLst>
          </p:cNvPr>
          <p:cNvSpPr txBox="1"/>
          <p:nvPr/>
        </p:nvSpPr>
        <p:spPr>
          <a:xfrm>
            <a:off x="1946616" y="596990"/>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8</a:t>
            </a:r>
            <a:endParaRPr lang="en-US" dirty="0">
              <a:solidFill>
                <a:schemeClr val="bg1"/>
              </a:solidFill>
            </a:endParaRPr>
          </a:p>
        </p:txBody>
      </p:sp>
      <p:sp>
        <p:nvSpPr>
          <p:cNvPr id="50" name="TextBox 49">
            <a:extLst>
              <a:ext uri="{FF2B5EF4-FFF2-40B4-BE49-F238E27FC236}">
                <a16:creationId xmlns:a16="http://schemas.microsoft.com/office/drawing/2014/main" id="{6ED6627B-23EA-B219-F547-54F34272BE9D}"/>
              </a:ext>
            </a:extLst>
          </p:cNvPr>
          <p:cNvSpPr txBox="1"/>
          <p:nvPr/>
        </p:nvSpPr>
        <p:spPr>
          <a:xfrm>
            <a:off x="1172788" y="845121"/>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9</a:t>
            </a:r>
            <a:endParaRPr lang="en-US" dirty="0">
              <a:solidFill>
                <a:schemeClr val="bg1"/>
              </a:solidFill>
            </a:endParaRPr>
          </a:p>
        </p:txBody>
      </p:sp>
      <p:sp>
        <p:nvSpPr>
          <p:cNvPr id="51" name="TextBox 50">
            <a:extLst>
              <a:ext uri="{FF2B5EF4-FFF2-40B4-BE49-F238E27FC236}">
                <a16:creationId xmlns:a16="http://schemas.microsoft.com/office/drawing/2014/main" id="{16964E35-0DC3-4ED3-C722-3B3585A90B15}"/>
              </a:ext>
            </a:extLst>
          </p:cNvPr>
          <p:cNvSpPr txBox="1"/>
          <p:nvPr/>
        </p:nvSpPr>
        <p:spPr>
          <a:xfrm>
            <a:off x="2945450" y="895406"/>
            <a:ext cx="195697"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10</a:t>
            </a:r>
            <a:endParaRPr lang="en-US" dirty="0">
              <a:solidFill>
                <a:schemeClr val="bg1"/>
              </a:solidFill>
            </a:endParaRPr>
          </a:p>
        </p:txBody>
      </p:sp>
      <p:sp>
        <p:nvSpPr>
          <p:cNvPr id="52" name="TextBox 51">
            <a:extLst>
              <a:ext uri="{FF2B5EF4-FFF2-40B4-BE49-F238E27FC236}">
                <a16:creationId xmlns:a16="http://schemas.microsoft.com/office/drawing/2014/main" id="{BFB75DE6-C080-E83F-11EC-46FE52E8CE24}"/>
              </a:ext>
            </a:extLst>
          </p:cNvPr>
          <p:cNvSpPr txBox="1"/>
          <p:nvPr/>
        </p:nvSpPr>
        <p:spPr>
          <a:xfrm>
            <a:off x="1893477" y="1513293"/>
            <a:ext cx="195677"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11</a:t>
            </a:r>
            <a:endParaRPr lang="en-US" dirty="0">
              <a:solidFill>
                <a:schemeClr val="bg1"/>
              </a:solidFill>
            </a:endParaRPr>
          </a:p>
        </p:txBody>
      </p:sp>
      <p:sp>
        <p:nvSpPr>
          <p:cNvPr id="53" name="TextBox 52">
            <a:extLst>
              <a:ext uri="{FF2B5EF4-FFF2-40B4-BE49-F238E27FC236}">
                <a16:creationId xmlns:a16="http://schemas.microsoft.com/office/drawing/2014/main" id="{A0F657FA-C849-C0ED-3E8D-7F36EB2572FF}"/>
              </a:ext>
            </a:extLst>
          </p:cNvPr>
          <p:cNvSpPr txBox="1"/>
          <p:nvPr/>
        </p:nvSpPr>
        <p:spPr>
          <a:xfrm>
            <a:off x="4834756" y="560215"/>
            <a:ext cx="952890" cy="2202975"/>
          </a:xfrm>
          <a:prstGeom prst="rect">
            <a:avLst/>
          </a:prstGeom>
          <a:noFill/>
        </p:spPr>
        <p:txBody>
          <a:bodyPr wrap="none" rtlCol="0">
            <a:spAutoFit/>
          </a:bodyPr>
          <a:lstStyle/>
          <a:p>
            <a:pPr algn="ctr"/>
            <a:r>
              <a:rPr lang="en-US" u="sng" dirty="0"/>
              <a:t>6 Faces</a:t>
            </a:r>
          </a:p>
          <a:p>
            <a:pPr>
              <a:lnSpc>
                <a:spcPts val="2400"/>
              </a:lnSpc>
            </a:pPr>
            <a:r>
              <a:rPr lang="en-US" dirty="0"/>
              <a:t>0: 0123</a:t>
            </a:r>
          </a:p>
          <a:p>
            <a:pPr>
              <a:lnSpc>
                <a:spcPts val="2400"/>
              </a:lnSpc>
            </a:pPr>
            <a:r>
              <a:rPr lang="en-US" dirty="0"/>
              <a:t>1: 0374</a:t>
            </a:r>
          </a:p>
          <a:p>
            <a:pPr>
              <a:lnSpc>
                <a:spcPts val="2400"/>
              </a:lnSpc>
            </a:pPr>
            <a:r>
              <a:rPr lang="en-US" dirty="0"/>
              <a:t>2: 0451</a:t>
            </a:r>
          </a:p>
          <a:p>
            <a:pPr>
              <a:lnSpc>
                <a:spcPts val="2400"/>
              </a:lnSpc>
            </a:pPr>
            <a:r>
              <a:rPr lang="en-US" dirty="0"/>
              <a:t>3: 1562</a:t>
            </a:r>
          </a:p>
          <a:p>
            <a:pPr>
              <a:lnSpc>
                <a:spcPts val="2400"/>
              </a:lnSpc>
            </a:pPr>
            <a:r>
              <a:rPr lang="en-US" dirty="0"/>
              <a:t>4: 2673</a:t>
            </a:r>
          </a:p>
          <a:p>
            <a:pPr>
              <a:lnSpc>
                <a:spcPts val="2400"/>
              </a:lnSpc>
            </a:pPr>
            <a:r>
              <a:rPr lang="en-US" dirty="0"/>
              <a:t>5: 4765</a:t>
            </a:r>
          </a:p>
        </p:txBody>
      </p:sp>
      <p:sp>
        <p:nvSpPr>
          <p:cNvPr id="56" name="TextBox 55">
            <a:extLst>
              <a:ext uri="{FF2B5EF4-FFF2-40B4-BE49-F238E27FC236}">
                <a16:creationId xmlns:a16="http://schemas.microsoft.com/office/drawing/2014/main" id="{6EEF6DC8-79B7-C2FA-BC0E-0FBE6609FCF8}"/>
              </a:ext>
            </a:extLst>
          </p:cNvPr>
          <p:cNvSpPr txBox="1"/>
          <p:nvPr/>
        </p:nvSpPr>
        <p:spPr>
          <a:xfrm>
            <a:off x="609599" y="137020"/>
            <a:ext cx="3657601" cy="369332"/>
          </a:xfrm>
          <a:prstGeom prst="rect">
            <a:avLst/>
          </a:prstGeom>
          <a:noFill/>
        </p:spPr>
        <p:txBody>
          <a:bodyPr wrap="square" rtlCol="0">
            <a:spAutoFit/>
          </a:bodyPr>
          <a:lstStyle/>
          <a:p>
            <a:pPr algn="ctr"/>
            <a:r>
              <a:rPr lang="en-US" dirty="0"/>
              <a:t>8 node, Hexahedron</a:t>
            </a:r>
          </a:p>
        </p:txBody>
      </p:sp>
      <p:sp>
        <p:nvSpPr>
          <p:cNvPr id="57" name="TextBox 56">
            <a:extLst>
              <a:ext uri="{FF2B5EF4-FFF2-40B4-BE49-F238E27FC236}">
                <a16:creationId xmlns:a16="http://schemas.microsoft.com/office/drawing/2014/main" id="{9A190C10-094C-2F4A-8585-65A9C1508D4D}"/>
              </a:ext>
            </a:extLst>
          </p:cNvPr>
          <p:cNvSpPr txBox="1"/>
          <p:nvPr/>
        </p:nvSpPr>
        <p:spPr>
          <a:xfrm>
            <a:off x="3768563" y="560215"/>
            <a:ext cx="1080681" cy="4049635"/>
          </a:xfrm>
          <a:prstGeom prst="rect">
            <a:avLst/>
          </a:prstGeom>
          <a:noFill/>
        </p:spPr>
        <p:txBody>
          <a:bodyPr wrap="none" rtlCol="0">
            <a:spAutoFit/>
          </a:bodyPr>
          <a:lstStyle/>
          <a:p>
            <a:pPr algn="ctr"/>
            <a:r>
              <a:rPr lang="en-US" u="sng" dirty="0"/>
              <a:t>12 Edges</a:t>
            </a:r>
          </a:p>
          <a:p>
            <a:pPr>
              <a:lnSpc>
                <a:spcPts val="2400"/>
              </a:lnSpc>
            </a:pPr>
            <a:r>
              <a:rPr lang="en-US" dirty="0">
                <a:solidFill>
                  <a:schemeClr val="bg1"/>
                </a:solidFill>
                <a:highlight>
                  <a:srgbClr val="000000"/>
                </a:highlight>
              </a:rPr>
              <a:t>0</a:t>
            </a:r>
            <a:r>
              <a:rPr lang="en-US" dirty="0"/>
              <a:t>: 01</a:t>
            </a:r>
          </a:p>
          <a:p>
            <a:pPr>
              <a:lnSpc>
                <a:spcPts val="2400"/>
              </a:lnSpc>
            </a:pPr>
            <a:r>
              <a:rPr lang="en-US" dirty="0">
                <a:solidFill>
                  <a:schemeClr val="bg1"/>
                </a:solidFill>
                <a:highlight>
                  <a:srgbClr val="000000"/>
                </a:highlight>
              </a:rPr>
              <a:t>1</a:t>
            </a:r>
            <a:r>
              <a:rPr lang="en-US" dirty="0"/>
              <a:t>: 03</a:t>
            </a:r>
          </a:p>
          <a:p>
            <a:pPr>
              <a:lnSpc>
                <a:spcPts val="2400"/>
              </a:lnSpc>
            </a:pPr>
            <a:r>
              <a:rPr lang="en-US" dirty="0">
                <a:solidFill>
                  <a:schemeClr val="bg1"/>
                </a:solidFill>
                <a:highlight>
                  <a:srgbClr val="000000"/>
                </a:highlight>
              </a:rPr>
              <a:t>2</a:t>
            </a:r>
            <a:r>
              <a:rPr lang="en-US" dirty="0"/>
              <a:t>: 04</a:t>
            </a:r>
          </a:p>
          <a:p>
            <a:pPr>
              <a:lnSpc>
                <a:spcPts val="2400"/>
              </a:lnSpc>
            </a:pPr>
            <a:r>
              <a:rPr lang="en-US" dirty="0">
                <a:solidFill>
                  <a:schemeClr val="bg1"/>
                </a:solidFill>
                <a:highlight>
                  <a:srgbClr val="000000"/>
                </a:highlight>
              </a:rPr>
              <a:t>3</a:t>
            </a:r>
            <a:r>
              <a:rPr lang="en-US" dirty="0"/>
              <a:t>: 12</a:t>
            </a:r>
          </a:p>
          <a:p>
            <a:pPr>
              <a:lnSpc>
                <a:spcPts val="2400"/>
              </a:lnSpc>
            </a:pPr>
            <a:r>
              <a:rPr lang="en-US" dirty="0">
                <a:solidFill>
                  <a:schemeClr val="bg1"/>
                </a:solidFill>
                <a:highlight>
                  <a:srgbClr val="000000"/>
                </a:highlight>
              </a:rPr>
              <a:t>4</a:t>
            </a:r>
            <a:r>
              <a:rPr lang="en-US" dirty="0"/>
              <a:t>: 15</a:t>
            </a:r>
          </a:p>
          <a:p>
            <a:pPr>
              <a:lnSpc>
                <a:spcPts val="2400"/>
              </a:lnSpc>
            </a:pPr>
            <a:r>
              <a:rPr lang="en-US" dirty="0">
                <a:solidFill>
                  <a:schemeClr val="bg1"/>
                </a:solidFill>
                <a:highlight>
                  <a:srgbClr val="000000"/>
                </a:highlight>
              </a:rPr>
              <a:t>5</a:t>
            </a:r>
            <a:r>
              <a:rPr lang="en-US" dirty="0"/>
              <a:t>: 23</a:t>
            </a:r>
          </a:p>
          <a:p>
            <a:pPr>
              <a:lnSpc>
                <a:spcPts val="2400"/>
              </a:lnSpc>
            </a:pPr>
            <a:r>
              <a:rPr lang="en-US" dirty="0">
                <a:solidFill>
                  <a:schemeClr val="bg1"/>
                </a:solidFill>
                <a:highlight>
                  <a:srgbClr val="000000"/>
                </a:highlight>
              </a:rPr>
              <a:t>6</a:t>
            </a:r>
            <a:r>
              <a:rPr lang="en-US" dirty="0"/>
              <a:t>: 26</a:t>
            </a:r>
          </a:p>
          <a:p>
            <a:pPr>
              <a:lnSpc>
                <a:spcPts val="2400"/>
              </a:lnSpc>
            </a:pPr>
            <a:r>
              <a:rPr lang="en-US" dirty="0">
                <a:solidFill>
                  <a:schemeClr val="bg1"/>
                </a:solidFill>
                <a:highlight>
                  <a:srgbClr val="000000"/>
                </a:highlight>
              </a:rPr>
              <a:t>7</a:t>
            </a:r>
            <a:r>
              <a:rPr lang="en-US" dirty="0"/>
              <a:t>: 37</a:t>
            </a:r>
          </a:p>
          <a:p>
            <a:pPr>
              <a:lnSpc>
                <a:spcPts val="2400"/>
              </a:lnSpc>
            </a:pPr>
            <a:r>
              <a:rPr lang="en-US" dirty="0">
                <a:solidFill>
                  <a:schemeClr val="bg1"/>
                </a:solidFill>
                <a:highlight>
                  <a:srgbClr val="000000"/>
                </a:highlight>
              </a:rPr>
              <a:t>8</a:t>
            </a:r>
            <a:r>
              <a:rPr lang="en-US" dirty="0"/>
              <a:t>: 45</a:t>
            </a:r>
          </a:p>
          <a:p>
            <a:pPr>
              <a:lnSpc>
                <a:spcPts val="2400"/>
              </a:lnSpc>
            </a:pPr>
            <a:r>
              <a:rPr lang="en-US" dirty="0">
                <a:solidFill>
                  <a:schemeClr val="bg1"/>
                </a:solidFill>
                <a:highlight>
                  <a:srgbClr val="000000"/>
                </a:highlight>
              </a:rPr>
              <a:t>9</a:t>
            </a:r>
            <a:r>
              <a:rPr lang="en-US" dirty="0"/>
              <a:t>: 47</a:t>
            </a:r>
          </a:p>
          <a:p>
            <a:pPr>
              <a:lnSpc>
                <a:spcPts val="2400"/>
              </a:lnSpc>
            </a:pPr>
            <a:r>
              <a:rPr lang="en-US" dirty="0">
                <a:solidFill>
                  <a:schemeClr val="bg1"/>
                </a:solidFill>
                <a:highlight>
                  <a:srgbClr val="000000"/>
                </a:highlight>
              </a:rPr>
              <a:t>10</a:t>
            </a:r>
            <a:r>
              <a:rPr lang="en-US" dirty="0"/>
              <a:t>: 56</a:t>
            </a:r>
          </a:p>
          <a:p>
            <a:pPr>
              <a:lnSpc>
                <a:spcPts val="2400"/>
              </a:lnSpc>
            </a:pPr>
            <a:r>
              <a:rPr lang="en-US" dirty="0">
                <a:solidFill>
                  <a:schemeClr val="bg1"/>
                </a:solidFill>
                <a:highlight>
                  <a:srgbClr val="000000"/>
                </a:highlight>
              </a:rPr>
              <a:t>11</a:t>
            </a:r>
            <a:r>
              <a:rPr lang="en-US" dirty="0"/>
              <a:t>: 67</a:t>
            </a:r>
          </a:p>
        </p:txBody>
      </p:sp>
      <p:sp>
        <p:nvSpPr>
          <p:cNvPr id="58" name="TextBox 57">
            <a:extLst>
              <a:ext uri="{FF2B5EF4-FFF2-40B4-BE49-F238E27FC236}">
                <a16:creationId xmlns:a16="http://schemas.microsoft.com/office/drawing/2014/main" id="{70F09B69-5ACC-9A30-28DA-22FDABDDA3BA}"/>
              </a:ext>
            </a:extLst>
          </p:cNvPr>
          <p:cNvSpPr txBox="1"/>
          <p:nvPr/>
        </p:nvSpPr>
        <p:spPr>
          <a:xfrm>
            <a:off x="6096000" y="3180249"/>
            <a:ext cx="4953000" cy="923330"/>
          </a:xfrm>
          <a:prstGeom prst="rect">
            <a:avLst/>
          </a:prstGeom>
          <a:noFill/>
        </p:spPr>
        <p:txBody>
          <a:bodyPr wrap="square" rtlCol="0">
            <a:spAutoFit/>
          </a:bodyPr>
          <a:lstStyle/>
          <a:p>
            <a:r>
              <a:rPr lang="en-US" dirty="0"/>
              <a:t>Tet as degenerate hex</a:t>
            </a:r>
          </a:p>
          <a:p>
            <a:pPr lvl="1"/>
            <a:r>
              <a:rPr lang="en-US" dirty="0"/>
              <a:t>Collapse 3</a:t>
            </a:r>
            <a:r>
              <a:rPr lang="en-US" dirty="0">
                <a:sym typeface="Wingdings" pitchFamily="2" charset="2"/>
              </a:rPr>
              <a:t>2 and 4,5,6,74 (the new 3)</a:t>
            </a:r>
          </a:p>
          <a:p>
            <a:pPr lvl="1"/>
            <a:r>
              <a:rPr lang="en-US" dirty="0">
                <a:sym typeface="Wingdings" pitchFamily="2" charset="2"/>
              </a:rPr>
              <a:t>Node duplication pattern: 01223333</a:t>
            </a:r>
            <a:endParaRPr lang="en-US" dirty="0"/>
          </a:p>
        </p:txBody>
      </p:sp>
      <p:sp>
        <p:nvSpPr>
          <p:cNvPr id="59" name="TextBox 58">
            <a:extLst>
              <a:ext uri="{FF2B5EF4-FFF2-40B4-BE49-F238E27FC236}">
                <a16:creationId xmlns:a16="http://schemas.microsoft.com/office/drawing/2014/main" id="{EFECDF17-DC9A-17CC-D96F-1FF573D10CF4}"/>
              </a:ext>
            </a:extLst>
          </p:cNvPr>
          <p:cNvSpPr txBox="1"/>
          <p:nvPr/>
        </p:nvSpPr>
        <p:spPr>
          <a:xfrm>
            <a:off x="6096000" y="1914717"/>
            <a:ext cx="4953000" cy="923330"/>
          </a:xfrm>
          <a:prstGeom prst="rect">
            <a:avLst/>
          </a:prstGeom>
          <a:noFill/>
        </p:spPr>
        <p:txBody>
          <a:bodyPr wrap="square" rtlCol="0">
            <a:spAutoFit/>
          </a:bodyPr>
          <a:lstStyle/>
          <a:p>
            <a:r>
              <a:rPr lang="en-US" dirty="0"/>
              <a:t>Pyramid as degenerate hex</a:t>
            </a:r>
          </a:p>
          <a:p>
            <a:pPr lvl="1"/>
            <a:r>
              <a:rPr lang="en-US" dirty="0"/>
              <a:t>Collapse </a:t>
            </a:r>
            <a:r>
              <a:rPr lang="en-US" dirty="0">
                <a:sym typeface="Wingdings" pitchFamily="2" charset="2"/>
              </a:rPr>
              <a:t>4,5,6,74</a:t>
            </a:r>
          </a:p>
          <a:p>
            <a:pPr lvl="1"/>
            <a:r>
              <a:rPr lang="en-US" dirty="0">
                <a:sym typeface="Wingdings" pitchFamily="2" charset="2"/>
              </a:rPr>
              <a:t>Node duplication pattern: 01234444</a:t>
            </a:r>
            <a:endParaRPr lang="en-US" dirty="0"/>
          </a:p>
        </p:txBody>
      </p:sp>
      <p:sp>
        <p:nvSpPr>
          <p:cNvPr id="60" name="TextBox 59">
            <a:extLst>
              <a:ext uri="{FF2B5EF4-FFF2-40B4-BE49-F238E27FC236}">
                <a16:creationId xmlns:a16="http://schemas.microsoft.com/office/drawing/2014/main" id="{95D93AAD-C513-3390-D3E5-AEEFEB1BADF3}"/>
              </a:ext>
            </a:extLst>
          </p:cNvPr>
          <p:cNvSpPr txBox="1"/>
          <p:nvPr/>
        </p:nvSpPr>
        <p:spPr>
          <a:xfrm>
            <a:off x="6096000" y="649185"/>
            <a:ext cx="4953000" cy="923330"/>
          </a:xfrm>
          <a:prstGeom prst="rect">
            <a:avLst/>
          </a:prstGeom>
          <a:noFill/>
        </p:spPr>
        <p:txBody>
          <a:bodyPr wrap="square" rtlCol="0">
            <a:spAutoFit/>
          </a:bodyPr>
          <a:lstStyle/>
          <a:p>
            <a:r>
              <a:rPr lang="en-US" dirty="0"/>
              <a:t>Wedge/Prism as degenerate hex</a:t>
            </a:r>
          </a:p>
          <a:p>
            <a:pPr lvl="1"/>
            <a:r>
              <a:rPr lang="en-US" dirty="0"/>
              <a:t>Collapse </a:t>
            </a:r>
            <a:r>
              <a:rPr lang="en-US" dirty="0">
                <a:sym typeface="Wingdings" pitchFamily="2" charset="2"/>
              </a:rPr>
              <a:t>74 and 65</a:t>
            </a:r>
          </a:p>
          <a:p>
            <a:pPr lvl="1"/>
            <a:r>
              <a:rPr lang="en-US" dirty="0">
                <a:sym typeface="Wingdings" pitchFamily="2" charset="2"/>
              </a:rPr>
              <a:t>Node duplication pattern: 01234554</a:t>
            </a:r>
            <a:endParaRPr lang="en-US" dirty="0"/>
          </a:p>
        </p:txBody>
      </p:sp>
    </p:spTree>
    <p:extLst>
      <p:ext uri="{BB962C8B-B14F-4D97-AF65-F5344CB8AC3E}">
        <p14:creationId xmlns:p14="http://schemas.microsoft.com/office/powerpoint/2010/main" val="2657808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898A6-1CBC-A4E4-A4A9-9BD495C15AA7}"/>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F8A60AE6-96B9-BA9E-C006-375E2BD3C762}"/>
              </a:ext>
            </a:extLst>
          </p:cNvPr>
          <p:cNvCxnSpPr>
            <a:cxnSpLocks/>
          </p:cNvCxnSpPr>
          <p:nvPr/>
        </p:nvCxnSpPr>
        <p:spPr>
          <a:xfrm>
            <a:off x="609600" y="3429000"/>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79A40436-4394-C585-D3D3-CA6D573B0B49}"/>
              </a:ext>
            </a:extLst>
          </p:cNvPr>
          <p:cNvCxnSpPr>
            <a:cxnSpLocks/>
          </p:cNvCxnSpPr>
          <p:nvPr/>
        </p:nvCxnSpPr>
        <p:spPr>
          <a:xfrm>
            <a:off x="1524000" y="685797"/>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4F096438-8474-E855-268B-9A6480699AE2}"/>
              </a:ext>
            </a:extLst>
          </p:cNvPr>
          <p:cNvCxnSpPr>
            <a:cxnSpLocks/>
          </p:cNvCxnSpPr>
          <p:nvPr/>
        </p:nvCxnSpPr>
        <p:spPr>
          <a:xfrm>
            <a:off x="1524000" y="2514600"/>
            <a:ext cx="1828800"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C3C0B26E-CA09-8ED7-C0DA-6E002E547032}"/>
              </a:ext>
            </a:extLst>
          </p:cNvPr>
          <p:cNvCxnSpPr>
            <a:cxnSpLocks/>
          </p:cNvCxnSpPr>
          <p:nvPr/>
        </p:nvCxnSpPr>
        <p:spPr>
          <a:xfrm flipV="1">
            <a:off x="609600" y="685797"/>
            <a:ext cx="918418" cy="274320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F3EC3E7-245D-9F2F-854D-91881C704128}"/>
              </a:ext>
            </a:extLst>
          </p:cNvPr>
          <p:cNvCxnSpPr>
            <a:cxnSpLocks/>
          </p:cNvCxnSpPr>
          <p:nvPr/>
        </p:nvCxnSpPr>
        <p:spPr>
          <a:xfrm flipV="1">
            <a:off x="2438400" y="685795"/>
            <a:ext cx="908870" cy="274320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038C2D1-0E38-B06A-0F2B-BE614D41534E}"/>
              </a:ext>
            </a:extLst>
          </p:cNvPr>
          <p:cNvCxnSpPr>
            <a:cxnSpLocks/>
          </p:cNvCxnSpPr>
          <p:nvPr/>
        </p:nvCxnSpPr>
        <p:spPr>
          <a:xfrm flipV="1">
            <a:off x="3352800" y="685800"/>
            <a:ext cx="0" cy="18288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A53FF965-019B-2881-C6E1-CFF5BAAB1278}"/>
              </a:ext>
            </a:extLst>
          </p:cNvPr>
          <p:cNvCxnSpPr/>
          <p:nvPr/>
        </p:nvCxnSpPr>
        <p:spPr>
          <a:xfrm flipV="1">
            <a:off x="2438400" y="2514600"/>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D561893F-8E83-377D-3024-D5819A7A0744}"/>
              </a:ext>
            </a:extLst>
          </p:cNvPr>
          <p:cNvCxnSpPr/>
          <p:nvPr/>
        </p:nvCxnSpPr>
        <p:spPr>
          <a:xfrm flipV="1">
            <a:off x="609599" y="2514598"/>
            <a:ext cx="914400" cy="9144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A49DACEE-A62B-CAA5-1405-2EB804937C67}"/>
              </a:ext>
            </a:extLst>
          </p:cNvPr>
          <p:cNvCxnSpPr>
            <a:cxnSpLocks/>
          </p:cNvCxnSpPr>
          <p:nvPr/>
        </p:nvCxnSpPr>
        <p:spPr>
          <a:xfrm flipV="1">
            <a:off x="1523999" y="685799"/>
            <a:ext cx="0" cy="18288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F7336563-BB37-9256-F3C5-1433574D06A9}"/>
              </a:ext>
            </a:extLst>
          </p:cNvPr>
          <p:cNvSpPr txBox="1"/>
          <p:nvPr/>
        </p:nvSpPr>
        <p:spPr>
          <a:xfrm>
            <a:off x="1447808" y="2473867"/>
            <a:ext cx="304794" cy="307777"/>
          </a:xfrm>
          <a:prstGeom prst="rect">
            <a:avLst/>
          </a:prstGeom>
          <a:noFill/>
        </p:spPr>
        <p:txBody>
          <a:bodyPr wrap="square" rtlCol="0">
            <a:spAutoFit/>
          </a:bodyPr>
          <a:lstStyle/>
          <a:p>
            <a:r>
              <a:rPr lang="en-US" sz="1400" dirty="0"/>
              <a:t>0</a:t>
            </a:r>
          </a:p>
        </p:txBody>
      </p:sp>
      <p:sp>
        <p:nvSpPr>
          <p:cNvPr id="22" name="TextBox 21">
            <a:extLst>
              <a:ext uri="{FF2B5EF4-FFF2-40B4-BE49-F238E27FC236}">
                <a16:creationId xmlns:a16="http://schemas.microsoft.com/office/drawing/2014/main" id="{9BF824ED-4AB6-AA51-9697-3499EA1844EE}"/>
              </a:ext>
            </a:extLst>
          </p:cNvPr>
          <p:cNvSpPr txBox="1"/>
          <p:nvPr/>
        </p:nvSpPr>
        <p:spPr>
          <a:xfrm>
            <a:off x="3208868" y="2473867"/>
            <a:ext cx="304794" cy="307777"/>
          </a:xfrm>
          <a:prstGeom prst="rect">
            <a:avLst/>
          </a:prstGeom>
          <a:noFill/>
        </p:spPr>
        <p:txBody>
          <a:bodyPr wrap="square" rtlCol="0">
            <a:spAutoFit/>
          </a:bodyPr>
          <a:lstStyle/>
          <a:p>
            <a:r>
              <a:rPr lang="en-US" sz="1400" dirty="0"/>
              <a:t>1</a:t>
            </a:r>
          </a:p>
        </p:txBody>
      </p:sp>
      <p:sp>
        <p:nvSpPr>
          <p:cNvPr id="23" name="TextBox 22">
            <a:extLst>
              <a:ext uri="{FF2B5EF4-FFF2-40B4-BE49-F238E27FC236}">
                <a16:creationId xmlns:a16="http://schemas.microsoft.com/office/drawing/2014/main" id="{15ECA39A-6803-195C-116A-C9EDD03C0315}"/>
              </a:ext>
            </a:extLst>
          </p:cNvPr>
          <p:cNvSpPr txBox="1"/>
          <p:nvPr/>
        </p:nvSpPr>
        <p:spPr>
          <a:xfrm>
            <a:off x="2362209" y="3332201"/>
            <a:ext cx="304794" cy="307777"/>
          </a:xfrm>
          <a:prstGeom prst="rect">
            <a:avLst/>
          </a:prstGeom>
          <a:noFill/>
        </p:spPr>
        <p:txBody>
          <a:bodyPr wrap="square" rtlCol="0">
            <a:spAutoFit/>
          </a:bodyPr>
          <a:lstStyle/>
          <a:p>
            <a:r>
              <a:rPr lang="en-US" sz="1400" dirty="0"/>
              <a:t>2</a:t>
            </a:r>
          </a:p>
        </p:txBody>
      </p:sp>
      <p:sp>
        <p:nvSpPr>
          <p:cNvPr id="24" name="TextBox 23">
            <a:extLst>
              <a:ext uri="{FF2B5EF4-FFF2-40B4-BE49-F238E27FC236}">
                <a16:creationId xmlns:a16="http://schemas.microsoft.com/office/drawing/2014/main" id="{E6191DA3-6018-E706-1B3A-908DC657BF25}"/>
              </a:ext>
            </a:extLst>
          </p:cNvPr>
          <p:cNvSpPr txBox="1"/>
          <p:nvPr/>
        </p:nvSpPr>
        <p:spPr>
          <a:xfrm>
            <a:off x="533400" y="3340668"/>
            <a:ext cx="304794" cy="307777"/>
          </a:xfrm>
          <a:prstGeom prst="rect">
            <a:avLst/>
          </a:prstGeom>
          <a:noFill/>
        </p:spPr>
        <p:txBody>
          <a:bodyPr wrap="square" rtlCol="0">
            <a:spAutoFit/>
          </a:bodyPr>
          <a:lstStyle/>
          <a:p>
            <a:r>
              <a:rPr lang="en-US" sz="1400" dirty="0"/>
              <a:t>3</a:t>
            </a:r>
          </a:p>
        </p:txBody>
      </p:sp>
      <p:sp>
        <p:nvSpPr>
          <p:cNvPr id="25" name="TextBox 24">
            <a:extLst>
              <a:ext uri="{FF2B5EF4-FFF2-40B4-BE49-F238E27FC236}">
                <a16:creationId xmlns:a16="http://schemas.microsoft.com/office/drawing/2014/main" id="{5A98C495-26F0-E9AA-2A01-AE396D2195B8}"/>
              </a:ext>
            </a:extLst>
          </p:cNvPr>
          <p:cNvSpPr txBox="1"/>
          <p:nvPr/>
        </p:nvSpPr>
        <p:spPr>
          <a:xfrm>
            <a:off x="1475104" y="626291"/>
            <a:ext cx="304794" cy="307777"/>
          </a:xfrm>
          <a:prstGeom prst="rect">
            <a:avLst/>
          </a:prstGeom>
          <a:noFill/>
        </p:spPr>
        <p:txBody>
          <a:bodyPr wrap="square" rtlCol="0">
            <a:spAutoFit/>
          </a:bodyPr>
          <a:lstStyle/>
          <a:p>
            <a:r>
              <a:rPr lang="en-US" sz="1400" dirty="0"/>
              <a:t>4</a:t>
            </a:r>
          </a:p>
        </p:txBody>
      </p:sp>
      <p:sp>
        <p:nvSpPr>
          <p:cNvPr id="26" name="TextBox 25">
            <a:extLst>
              <a:ext uri="{FF2B5EF4-FFF2-40B4-BE49-F238E27FC236}">
                <a16:creationId xmlns:a16="http://schemas.microsoft.com/office/drawing/2014/main" id="{AB3AA5D1-0361-26D3-C6B3-CAA4C2803A78}"/>
              </a:ext>
            </a:extLst>
          </p:cNvPr>
          <p:cNvSpPr txBox="1"/>
          <p:nvPr/>
        </p:nvSpPr>
        <p:spPr>
          <a:xfrm>
            <a:off x="3300331" y="612865"/>
            <a:ext cx="304794" cy="307777"/>
          </a:xfrm>
          <a:prstGeom prst="rect">
            <a:avLst/>
          </a:prstGeom>
          <a:noFill/>
        </p:spPr>
        <p:txBody>
          <a:bodyPr wrap="square" rtlCol="0">
            <a:spAutoFit/>
          </a:bodyPr>
          <a:lstStyle/>
          <a:p>
            <a:r>
              <a:rPr lang="en-US" sz="1400" dirty="0"/>
              <a:t>5</a:t>
            </a:r>
          </a:p>
        </p:txBody>
      </p:sp>
      <p:sp>
        <p:nvSpPr>
          <p:cNvPr id="39" name="TextBox 38">
            <a:extLst>
              <a:ext uri="{FF2B5EF4-FFF2-40B4-BE49-F238E27FC236}">
                <a16:creationId xmlns:a16="http://schemas.microsoft.com/office/drawing/2014/main" id="{35ACCDAA-91FC-DF52-78B7-F124A828A4DA}"/>
              </a:ext>
            </a:extLst>
          </p:cNvPr>
          <p:cNvSpPr txBox="1"/>
          <p:nvPr/>
        </p:nvSpPr>
        <p:spPr>
          <a:xfrm>
            <a:off x="1932478" y="2406875"/>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0</a:t>
            </a:r>
            <a:endParaRPr lang="en-US" dirty="0">
              <a:solidFill>
                <a:schemeClr val="bg1"/>
              </a:solidFill>
            </a:endParaRPr>
          </a:p>
        </p:txBody>
      </p:sp>
      <p:sp>
        <p:nvSpPr>
          <p:cNvPr id="42" name="TextBox 41">
            <a:extLst>
              <a:ext uri="{FF2B5EF4-FFF2-40B4-BE49-F238E27FC236}">
                <a16:creationId xmlns:a16="http://schemas.microsoft.com/office/drawing/2014/main" id="{BD5118DD-74D2-94E5-4EFE-F8BA6EFE5C95}"/>
              </a:ext>
            </a:extLst>
          </p:cNvPr>
          <p:cNvSpPr txBox="1"/>
          <p:nvPr/>
        </p:nvSpPr>
        <p:spPr>
          <a:xfrm>
            <a:off x="1172788" y="267392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a:t>
            </a:r>
            <a:endParaRPr lang="en-US" dirty="0">
              <a:solidFill>
                <a:schemeClr val="bg1"/>
              </a:solidFill>
            </a:endParaRPr>
          </a:p>
        </p:txBody>
      </p:sp>
      <p:sp>
        <p:nvSpPr>
          <p:cNvPr id="43" name="TextBox 42">
            <a:extLst>
              <a:ext uri="{FF2B5EF4-FFF2-40B4-BE49-F238E27FC236}">
                <a16:creationId xmlns:a16="http://schemas.microsoft.com/office/drawing/2014/main" id="{3092C359-0F35-D9F1-C4AF-F86D13C6E808}"/>
              </a:ext>
            </a:extLst>
          </p:cNvPr>
          <p:cNvSpPr txBox="1"/>
          <p:nvPr/>
        </p:nvSpPr>
        <p:spPr>
          <a:xfrm>
            <a:off x="1458837" y="197953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2</a:t>
            </a:r>
            <a:endParaRPr lang="en-US" dirty="0">
              <a:solidFill>
                <a:schemeClr val="bg1"/>
              </a:solidFill>
            </a:endParaRPr>
          </a:p>
        </p:txBody>
      </p:sp>
      <p:sp>
        <p:nvSpPr>
          <p:cNvPr id="44" name="TextBox 43">
            <a:extLst>
              <a:ext uri="{FF2B5EF4-FFF2-40B4-BE49-F238E27FC236}">
                <a16:creationId xmlns:a16="http://schemas.microsoft.com/office/drawing/2014/main" id="{C3398F6B-F3D0-8AD1-54C0-BE6FAD8317E4}"/>
              </a:ext>
            </a:extLst>
          </p:cNvPr>
          <p:cNvSpPr txBox="1"/>
          <p:nvPr/>
        </p:nvSpPr>
        <p:spPr>
          <a:xfrm>
            <a:off x="2985246" y="2707957"/>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3</a:t>
            </a:r>
            <a:endParaRPr lang="en-US" dirty="0">
              <a:solidFill>
                <a:schemeClr val="bg1"/>
              </a:solidFill>
            </a:endParaRPr>
          </a:p>
        </p:txBody>
      </p:sp>
      <p:sp>
        <p:nvSpPr>
          <p:cNvPr id="45" name="TextBox 44">
            <a:extLst>
              <a:ext uri="{FF2B5EF4-FFF2-40B4-BE49-F238E27FC236}">
                <a16:creationId xmlns:a16="http://schemas.microsoft.com/office/drawing/2014/main" id="{62465F43-6099-BDF3-113E-41728F8EE2C4}"/>
              </a:ext>
            </a:extLst>
          </p:cNvPr>
          <p:cNvSpPr txBox="1"/>
          <p:nvPr/>
        </p:nvSpPr>
        <p:spPr>
          <a:xfrm>
            <a:off x="3276596" y="1946458"/>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4</a:t>
            </a:r>
            <a:endParaRPr lang="en-US" dirty="0">
              <a:solidFill>
                <a:schemeClr val="bg1"/>
              </a:solidFill>
            </a:endParaRPr>
          </a:p>
        </p:txBody>
      </p:sp>
      <p:sp>
        <p:nvSpPr>
          <p:cNvPr id="46" name="TextBox 45">
            <a:extLst>
              <a:ext uri="{FF2B5EF4-FFF2-40B4-BE49-F238E27FC236}">
                <a16:creationId xmlns:a16="http://schemas.microsoft.com/office/drawing/2014/main" id="{BFF55889-1733-48EE-1719-41061B73BD6B}"/>
              </a:ext>
            </a:extLst>
          </p:cNvPr>
          <p:cNvSpPr txBox="1"/>
          <p:nvPr/>
        </p:nvSpPr>
        <p:spPr>
          <a:xfrm>
            <a:off x="1846118" y="3321274"/>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5</a:t>
            </a:r>
            <a:endParaRPr lang="en-US" dirty="0">
              <a:solidFill>
                <a:schemeClr val="bg1"/>
              </a:solidFill>
            </a:endParaRPr>
          </a:p>
        </p:txBody>
      </p:sp>
      <p:sp>
        <p:nvSpPr>
          <p:cNvPr id="47" name="TextBox 46">
            <a:extLst>
              <a:ext uri="{FF2B5EF4-FFF2-40B4-BE49-F238E27FC236}">
                <a16:creationId xmlns:a16="http://schemas.microsoft.com/office/drawing/2014/main" id="{C8E2A419-F84D-A218-269B-71823210ED8C}"/>
              </a:ext>
            </a:extLst>
          </p:cNvPr>
          <p:cNvSpPr txBox="1"/>
          <p:nvPr/>
        </p:nvSpPr>
        <p:spPr>
          <a:xfrm>
            <a:off x="2514627" y="2841744"/>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6</a:t>
            </a:r>
            <a:endParaRPr lang="en-US" dirty="0">
              <a:solidFill>
                <a:schemeClr val="bg1"/>
              </a:solidFill>
            </a:endParaRPr>
          </a:p>
        </p:txBody>
      </p:sp>
      <p:sp>
        <p:nvSpPr>
          <p:cNvPr id="48" name="TextBox 47">
            <a:extLst>
              <a:ext uri="{FF2B5EF4-FFF2-40B4-BE49-F238E27FC236}">
                <a16:creationId xmlns:a16="http://schemas.microsoft.com/office/drawing/2014/main" id="{28B8E764-14F3-8B6D-15D6-ACBDA40F710A}"/>
              </a:ext>
            </a:extLst>
          </p:cNvPr>
          <p:cNvSpPr txBox="1"/>
          <p:nvPr/>
        </p:nvSpPr>
        <p:spPr>
          <a:xfrm>
            <a:off x="700304" y="2829606"/>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7</a:t>
            </a:r>
            <a:endParaRPr lang="en-US" dirty="0">
              <a:solidFill>
                <a:schemeClr val="bg1"/>
              </a:solidFill>
            </a:endParaRPr>
          </a:p>
        </p:txBody>
      </p:sp>
      <p:sp>
        <p:nvSpPr>
          <p:cNvPr id="49" name="TextBox 48">
            <a:extLst>
              <a:ext uri="{FF2B5EF4-FFF2-40B4-BE49-F238E27FC236}">
                <a16:creationId xmlns:a16="http://schemas.microsoft.com/office/drawing/2014/main" id="{92183AB6-8535-DCE3-B7D1-15DAD902E20A}"/>
              </a:ext>
            </a:extLst>
          </p:cNvPr>
          <p:cNvSpPr txBox="1"/>
          <p:nvPr/>
        </p:nvSpPr>
        <p:spPr>
          <a:xfrm>
            <a:off x="1946616" y="596990"/>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8</a:t>
            </a:r>
            <a:endParaRPr lang="en-US" dirty="0">
              <a:solidFill>
                <a:schemeClr val="bg1"/>
              </a:solidFill>
            </a:endParaRPr>
          </a:p>
        </p:txBody>
      </p:sp>
      <p:sp>
        <p:nvSpPr>
          <p:cNvPr id="53" name="TextBox 52">
            <a:extLst>
              <a:ext uri="{FF2B5EF4-FFF2-40B4-BE49-F238E27FC236}">
                <a16:creationId xmlns:a16="http://schemas.microsoft.com/office/drawing/2014/main" id="{AC7F611B-1D0B-6ED8-6E58-63ABE84B526A}"/>
              </a:ext>
            </a:extLst>
          </p:cNvPr>
          <p:cNvSpPr txBox="1"/>
          <p:nvPr/>
        </p:nvSpPr>
        <p:spPr>
          <a:xfrm>
            <a:off x="4834756" y="560215"/>
            <a:ext cx="952890" cy="1895199"/>
          </a:xfrm>
          <a:prstGeom prst="rect">
            <a:avLst/>
          </a:prstGeom>
          <a:noFill/>
        </p:spPr>
        <p:txBody>
          <a:bodyPr wrap="none" rtlCol="0">
            <a:spAutoFit/>
          </a:bodyPr>
          <a:lstStyle/>
          <a:p>
            <a:pPr algn="ctr"/>
            <a:r>
              <a:rPr lang="en-US" u="sng" dirty="0"/>
              <a:t>5 Faces</a:t>
            </a:r>
          </a:p>
          <a:p>
            <a:pPr>
              <a:lnSpc>
                <a:spcPts val="2400"/>
              </a:lnSpc>
            </a:pPr>
            <a:r>
              <a:rPr lang="en-US" dirty="0"/>
              <a:t>0: 0123</a:t>
            </a:r>
          </a:p>
          <a:p>
            <a:pPr>
              <a:lnSpc>
                <a:spcPts val="2400"/>
              </a:lnSpc>
            </a:pPr>
            <a:r>
              <a:rPr lang="en-US" dirty="0"/>
              <a:t>1: 034</a:t>
            </a:r>
          </a:p>
          <a:p>
            <a:pPr>
              <a:lnSpc>
                <a:spcPts val="2400"/>
              </a:lnSpc>
            </a:pPr>
            <a:r>
              <a:rPr lang="en-US" dirty="0"/>
              <a:t>2: 0451</a:t>
            </a:r>
          </a:p>
          <a:p>
            <a:pPr>
              <a:lnSpc>
                <a:spcPts val="2400"/>
              </a:lnSpc>
            </a:pPr>
            <a:r>
              <a:rPr lang="en-US" dirty="0"/>
              <a:t>3: 152</a:t>
            </a:r>
          </a:p>
          <a:p>
            <a:pPr>
              <a:lnSpc>
                <a:spcPts val="2400"/>
              </a:lnSpc>
            </a:pPr>
            <a:r>
              <a:rPr lang="en-US" dirty="0"/>
              <a:t>4: 2543</a:t>
            </a:r>
          </a:p>
        </p:txBody>
      </p:sp>
      <p:sp>
        <p:nvSpPr>
          <p:cNvPr id="56" name="TextBox 55">
            <a:extLst>
              <a:ext uri="{FF2B5EF4-FFF2-40B4-BE49-F238E27FC236}">
                <a16:creationId xmlns:a16="http://schemas.microsoft.com/office/drawing/2014/main" id="{CA3E69E2-2CB0-922F-7583-0FCAF1672EC6}"/>
              </a:ext>
            </a:extLst>
          </p:cNvPr>
          <p:cNvSpPr txBox="1"/>
          <p:nvPr/>
        </p:nvSpPr>
        <p:spPr>
          <a:xfrm>
            <a:off x="609598" y="165217"/>
            <a:ext cx="3657601" cy="369332"/>
          </a:xfrm>
          <a:prstGeom prst="rect">
            <a:avLst/>
          </a:prstGeom>
          <a:noFill/>
        </p:spPr>
        <p:txBody>
          <a:bodyPr wrap="square" rtlCol="0">
            <a:spAutoFit/>
          </a:bodyPr>
          <a:lstStyle/>
          <a:p>
            <a:pPr algn="ctr"/>
            <a:r>
              <a:rPr lang="en-US" dirty="0"/>
              <a:t>6 node Prism/Wedge</a:t>
            </a:r>
          </a:p>
        </p:txBody>
      </p:sp>
      <p:sp>
        <p:nvSpPr>
          <p:cNvPr id="57" name="TextBox 56">
            <a:extLst>
              <a:ext uri="{FF2B5EF4-FFF2-40B4-BE49-F238E27FC236}">
                <a16:creationId xmlns:a16="http://schemas.microsoft.com/office/drawing/2014/main" id="{EBB82286-4C19-C663-E129-2FD50F03C721}"/>
              </a:ext>
            </a:extLst>
          </p:cNvPr>
          <p:cNvSpPr txBox="1"/>
          <p:nvPr/>
        </p:nvSpPr>
        <p:spPr>
          <a:xfrm>
            <a:off x="3830278" y="560215"/>
            <a:ext cx="957250" cy="3126305"/>
          </a:xfrm>
          <a:prstGeom prst="rect">
            <a:avLst/>
          </a:prstGeom>
          <a:noFill/>
        </p:spPr>
        <p:txBody>
          <a:bodyPr wrap="none" rtlCol="0">
            <a:spAutoFit/>
          </a:bodyPr>
          <a:lstStyle/>
          <a:p>
            <a:pPr algn="ctr"/>
            <a:r>
              <a:rPr lang="en-US" u="sng" dirty="0"/>
              <a:t>9 Edges</a:t>
            </a:r>
          </a:p>
          <a:p>
            <a:pPr>
              <a:lnSpc>
                <a:spcPts val="2400"/>
              </a:lnSpc>
            </a:pPr>
            <a:r>
              <a:rPr lang="en-US" dirty="0">
                <a:solidFill>
                  <a:schemeClr val="bg1"/>
                </a:solidFill>
                <a:highlight>
                  <a:srgbClr val="000000"/>
                </a:highlight>
              </a:rPr>
              <a:t>0</a:t>
            </a:r>
            <a:r>
              <a:rPr lang="en-US" dirty="0"/>
              <a:t>: 01</a:t>
            </a:r>
          </a:p>
          <a:p>
            <a:pPr>
              <a:lnSpc>
                <a:spcPts val="2400"/>
              </a:lnSpc>
            </a:pPr>
            <a:r>
              <a:rPr lang="en-US" dirty="0">
                <a:solidFill>
                  <a:schemeClr val="bg1"/>
                </a:solidFill>
                <a:highlight>
                  <a:srgbClr val="000000"/>
                </a:highlight>
              </a:rPr>
              <a:t>1</a:t>
            </a:r>
            <a:r>
              <a:rPr lang="en-US" dirty="0"/>
              <a:t>: 03</a:t>
            </a:r>
          </a:p>
          <a:p>
            <a:pPr>
              <a:lnSpc>
                <a:spcPts val="2400"/>
              </a:lnSpc>
            </a:pPr>
            <a:r>
              <a:rPr lang="en-US" dirty="0">
                <a:solidFill>
                  <a:schemeClr val="bg1"/>
                </a:solidFill>
                <a:highlight>
                  <a:srgbClr val="000000"/>
                </a:highlight>
              </a:rPr>
              <a:t>2</a:t>
            </a:r>
            <a:r>
              <a:rPr lang="en-US" dirty="0"/>
              <a:t>: 04</a:t>
            </a:r>
          </a:p>
          <a:p>
            <a:pPr>
              <a:lnSpc>
                <a:spcPts val="2400"/>
              </a:lnSpc>
            </a:pPr>
            <a:r>
              <a:rPr lang="en-US" dirty="0">
                <a:solidFill>
                  <a:schemeClr val="bg1"/>
                </a:solidFill>
                <a:highlight>
                  <a:srgbClr val="000000"/>
                </a:highlight>
              </a:rPr>
              <a:t>3</a:t>
            </a:r>
            <a:r>
              <a:rPr lang="en-US" dirty="0"/>
              <a:t>: 12</a:t>
            </a:r>
          </a:p>
          <a:p>
            <a:pPr>
              <a:lnSpc>
                <a:spcPts val="2400"/>
              </a:lnSpc>
            </a:pPr>
            <a:r>
              <a:rPr lang="en-US" dirty="0">
                <a:solidFill>
                  <a:schemeClr val="bg1"/>
                </a:solidFill>
                <a:highlight>
                  <a:srgbClr val="000000"/>
                </a:highlight>
              </a:rPr>
              <a:t>4</a:t>
            </a:r>
            <a:r>
              <a:rPr lang="en-US" dirty="0"/>
              <a:t>: 15</a:t>
            </a:r>
          </a:p>
          <a:p>
            <a:pPr>
              <a:lnSpc>
                <a:spcPts val="2400"/>
              </a:lnSpc>
            </a:pPr>
            <a:r>
              <a:rPr lang="en-US" dirty="0">
                <a:solidFill>
                  <a:schemeClr val="bg1"/>
                </a:solidFill>
                <a:highlight>
                  <a:srgbClr val="000000"/>
                </a:highlight>
              </a:rPr>
              <a:t>5</a:t>
            </a:r>
            <a:r>
              <a:rPr lang="en-US" dirty="0"/>
              <a:t>: 23</a:t>
            </a:r>
          </a:p>
          <a:p>
            <a:pPr>
              <a:lnSpc>
                <a:spcPts val="2400"/>
              </a:lnSpc>
            </a:pPr>
            <a:r>
              <a:rPr lang="en-US" dirty="0">
                <a:solidFill>
                  <a:schemeClr val="bg1"/>
                </a:solidFill>
                <a:highlight>
                  <a:srgbClr val="000000"/>
                </a:highlight>
              </a:rPr>
              <a:t>6</a:t>
            </a:r>
            <a:r>
              <a:rPr lang="en-US" dirty="0"/>
              <a:t>: 25</a:t>
            </a:r>
          </a:p>
          <a:p>
            <a:pPr>
              <a:lnSpc>
                <a:spcPts val="2400"/>
              </a:lnSpc>
            </a:pPr>
            <a:r>
              <a:rPr lang="en-US" dirty="0">
                <a:solidFill>
                  <a:schemeClr val="bg1"/>
                </a:solidFill>
                <a:highlight>
                  <a:srgbClr val="000000"/>
                </a:highlight>
              </a:rPr>
              <a:t>7</a:t>
            </a:r>
            <a:r>
              <a:rPr lang="en-US" dirty="0"/>
              <a:t>: 34</a:t>
            </a:r>
          </a:p>
          <a:p>
            <a:pPr>
              <a:lnSpc>
                <a:spcPts val="2400"/>
              </a:lnSpc>
            </a:pPr>
            <a:r>
              <a:rPr lang="en-US" dirty="0">
                <a:solidFill>
                  <a:schemeClr val="bg1"/>
                </a:solidFill>
                <a:highlight>
                  <a:srgbClr val="000000"/>
                </a:highlight>
              </a:rPr>
              <a:t>8</a:t>
            </a:r>
            <a:r>
              <a:rPr lang="en-US" dirty="0"/>
              <a:t>: 45</a:t>
            </a:r>
          </a:p>
        </p:txBody>
      </p:sp>
      <p:sp>
        <p:nvSpPr>
          <p:cNvPr id="29" name="TextBox 28">
            <a:extLst>
              <a:ext uri="{FF2B5EF4-FFF2-40B4-BE49-F238E27FC236}">
                <a16:creationId xmlns:a16="http://schemas.microsoft.com/office/drawing/2014/main" id="{D1396B75-57F0-4A6A-A23B-3D45A4897116}"/>
              </a:ext>
            </a:extLst>
          </p:cNvPr>
          <p:cNvSpPr txBox="1"/>
          <p:nvPr/>
        </p:nvSpPr>
        <p:spPr>
          <a:xfrm>
            <a:off x="6096000" y="676869"/>
            <a:ext cx="4953000" cy="923330"/>
          </a:xfrm>
          <a:prstGeom prst="rect">
            <a:avLst/>
          </a:prstGeom>
          <a:noFill/>
        </p:spPr>
        <p:txBody>
          <a:bodyPr wrap="square" rtlCol="0">
            <a:spAutoFit/>
          </a:bodyPr>
          <a:lstStyle/>
          <a:p>
            <a:r>
              <a:rPr lang="en-US" dirty="0"/>
              <a:t>Wedge/Prism as degenerate hex</a:t>
            </a:r>
          </a:p>
          <a:p>
            <a:pPr lvl="1"/>
            <a:r>
              <a:rPr lang="en-US" dirty="0"/>
              <a:t>Collapse </a:t>
            </a:r>
            <a:r>
              <a:rPr lang="en-US" dirty="0">
                <a:sym typeface="Wingdings" pitchFamily="2" charset="2"/>
              </a:rPr>
              <a:t>74 and 65</a:t>
            </a:r>
          </a:p>
          <a:p>
            <a:pPr lvl="1"/>
            <a:r>
              <a:rPr lang="en-US" dirty="0">
                <a:sym typeface="Wingdings" pitchFamily="2" charset="2"/>
              </a:rPr>
              <a:t>Node duplication pattern: 01234554</a:t>
            </a:r>
            <a:endParaRPr lang="en-US" dirty="0"/>
          </a:p>
        </p:txBody>
      </p:sp>
    </p:spTree>
    <p:extLst>
      <p:ext uri="{BB962C8B-B14F-4D97-AF65-F5344CB8AC3E}">
        <p14:creationId xmlns:p14="http://schemas.microsoft.com/office/powerpoint/2010/main" val="1492424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F2C18-EDFA-71DD-5FE3-760DA9422000}"/>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25D4E4E2-33C1-BE90-27B5-D60E442E67A0}"/>
              </a:ext>
            </a:extLst>
          </p:cNvPr>
          <p:cNvCxnSpPr>
            <a:cxnSpLocks/>
          </p:cNvCxnSpPr>
          <p:nvPr/>
        </p:nvCxnSpPr>
        <p:spPr>
          <a:xfrm>
            <a:off x="609600" y="3429000"/>
            <a:ext cx="1828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A15AA2E-B0CE-817E-C8AD-8EFFA844CF2A}"/>
              </a:ext>
            </a:extLst>
          </p:cNvPr>
          <p:cNvCxnSpPr>
            <a:cxnSpLocks/>
          </p:cNvCxnSpPr>
          <p:nvPr/>
        </p:nvCxnSpPr>
        <p:spPr>
          <a:xfrm>
            <a:off x="1524000" y="2514600"/>
            <a:ext cx="1828800"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C382115-BAA1-2A23-D58D-771FFF2E13CF}"/>
              </a:ext>
            </a:extLst>
          </p:cNvPr>
          <p:cNvCxnSpPr>
            <a:cxnSpLocks/>
          </p:cNvCxnSpPr>
          <p:nvPr/>
        </p:nvCxnSpPr>
        <p:spPr>
          <a:xfrm flipV="1">
            <a:off x="609600" y="699707"/>
            <a:ext cx="918700" cy="27292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FE42C0E-38F3-B843-AE9D-AB7798BD3E4E}"/>
              </a:ext>
            </a:extLst>
          </p:cNvPr>
          <p:cNvCxnSpPr>
            <a:cxnSpLocks/>
          </p:cNvCxnSpPr>
          <p:nvPr/>
        </p:nvCxnSpPr>
        <p:spPr>
          <a:xfrm flipH="1" flipV="1">
            <a:off x="1522900" y="708886"/>
            <a:ext cx="915500" cy="272011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C5D64EC-CB3D-BFAD-EE6A-AC375041DBEB}"/>
              </a:ext>
            </a:extLst>
          </p:cNvPr>
          <p:cNvCxnSpPr>
            <a:cxnSpLocks/>
          </p:cNvCxnSpPr>
          <p:nvPr/>
        </p:nvCxnSpPr>
        <p:spPr>
          <a:xfrm flipH="1" flipV="1">
            <a:off x="1522901" y="699708"/>
            <a:ext cx="1829899" cy="181489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142F6D41-A29F-6D68-E024-F76EF8DDCF56}"/>
              </a:ext>
            </a:extLst>
          </p:cNvPr>
          <p:cNvCxnSpPr/>
          <p:nvPr/>
        </p:nvCxnSpPr>
        <p:spPr>
          <a:xfrm flipV="1">
            <a:off x="2438400" y="2514600"/>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86FB6B2D-8676-FBF5-A6A2-A4251C18995A}"/>
              </a:ext>
            </a:extLst>
          </p:cNvPr>
          <p:cNvCxnSpPr/>
          <p:nvPr/>
        </p:nvCxnSpPr>
        <p:spPr>
          <a:xfrm flipV="1">
            <a:off x="609599" y="2514598"/>
            <a:ext cx="914400" cy="9144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D49A5ADD-7ACF-B04F-EF8B-4B2E4F3F430F}"/>
              </a:ext>
            </a:extLst>
          </p:cNvPr>
          <p:cNvCxnSpPr>
            <a:cxnSpLocks/>
          </p:cNvCxnSpPr>
          <p:nvPr/>
        </p:nvCxnSpPr>
        <p:spPr>
          <a:xfrm flipH="1" flipV="1">
            <a:off x="1522902" y="681335"/>
            <a:ext cx="1097" cy="1833264"/>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1E64FC10-C97C-619E-9C0B-C63981DFB7B8}"/>
              </a:ext>
            </a:extLst>
          </p:cNvPr>
          <p:cNvSpPr txBox="1"/>
          <p:nvPr/>
        </p:nvSpPr>
        <p:spPr>
          <a:xfrm>
            <a:off x="1447808" y="2473867"/>
            <a:ext cx="304794" cy="307777"/>
          </a:xfrm>
          <a:prstGeom prst="rect">
            <a:avLst/>
          </a:prstGeom>
          <a:noFill/>
        </p:spPr>
        <p:txBody>
          <a:bodyPr wrap="square" rtlCol="0">
            <a:spAutoFit/>
          </a:bodyPr>
          <a:lstStyle/>
          <a:p>
            <a:r>
              <a:rPr lang="en-US" sz="1400" dirty="0"/>
              <a:t>0</a:t>
            </a:r>
          </a:p>
        </p:txBody>
      </p:sp>
      <p:sp>
        <p:nvSpPr>
          <p:cNvPr id="22" name="TextBox 21">
            <a:extLst>
              <a:ext uri="{FF2B5EF4-FFF2-40B4-BE49-F238E27FC236}">
                <a16:creationId xmlns:a16="http://schemas.microsoft.com/office/drawing/2014/main" id="{8519DBBA-B30C-F9D3-27C0-1B97CEC9BD79}"/>
              </a:ext>
            </a:extLst>
          </p:cNvPr>
          <p:cNvSpPr txBox="1"/>
          <p:nvPr/>
        </p:nvSpPr>
        <p:spPr>
          <a:xfrm>
            <a:off x="3208868" y="2473867"/>
            <a:ext cx="304794" cy="307777"/>
          </a:xfrm>
          <a:prstGeom prst="rect">
            <a:avLst/>
          </a:prstGeom>
          <a:noFill/>
        </p:spPr>
        <p:txBody>
          <a:bodyPr wrap="square" rtlCol="0">
            <a:spAutoFit/>
          </a:bodyPr>
          <a:lstStyle/>
          <a:p>
            <a:r>
              <a:rPr lang="en-US" sz="1400" dirty="0"/>
              <a:t>1</a:t>
            </a:r>
          </a:p>
        </p:txBody>
      </p:sp>
      <p:sp>
        <p:nvSpPr>
          <p:cNvPr id="23" name="TextBox 22">
            <a:extLst>
              <a:ext uri="{FF2B5EF4-FFF2-40B4-BE49-F238E27FC236}">
                <a16:creationId xmlns:a16="http://schemas.microsoft.com/office/drawing/2014/main" id="{82A52AA4-37A6-1D5E-17F2-7923C7C27FA6}"/>
              </a:ext>
            </a:extLst>
          </p:cNvPr>
          <p:cNvSpPr txBox="1"/>
          <p:nvPr/>
        </p:nvSpPr>
        <p:spPr>
          <a:xfrm>
            <a:off x="2362209" y="3332201"/>
            <a:ext cx="304794" cy="307777"/>
          </a:xfrm>
          <a:prstGeom prst="rect">
            <a:avLst/>
          </a:prstGeom>
          <a:noFill/>
        </p:spPr>
        <p:txBody>
          <a:bodyPr wrap="square" rtlCol="0">
            <a:spAutoFit/>
          </a:bodyPr>
          <a:lstStyle/>
          <a:p>
            <a:r>
              <a:rPr lang="en-US" sz="1400" dirty="0"/>
              <a:t>2</a:t>
            </a:r>
          </a:p>
        </p:txBody>
      </p:sp>
      <p:sp>
        <p:nvSpPr>
          <p:cNvPr id="24" name="TextBox 23">
            <a:extLst>
              <a:ext uri="{FF2B5EF4-FFF2-40B4-BE49-F238E27FC236}">
                <a16:creationId xmlns:a16="http://schemas.microsoft.com/office/drawing/2014/main" id="{C68C0205-6D79-26C2-95D5-07430BC22BCE}"/>
              </a:ext>
            </a:extLst>
          </p:cNvPr>
          <p:cNvSpPr txBox="1"/>
          <p:nvPr/>
        </p:nvSpPr>
        <p:spPr>
          <a:xfrm>
            <a:off x="533400" y="3340668"/>
            <a:ext cx="304794" cy="307777"/>
          </a:xfrm>
          <a:prstGeom prst="rect">
            <a:avLst/>
          </a:prstGeom>
          <a:noFill/>
        </p:spPr>
        <p:txBody>
          <a:bodyPr wrap="square" rtlCol="0">
            <a:spAutoFit/>
          </a:bodyPr>
          <a:lstStyle/>
          <a:p>
            <a:r>
              <a:rPr lang="en-US" sz="1400" dirty="0"/>
              <a:t>3</a:t>
            </a:r>
          </a:p>
        </p:txBody>
      </p:sp>
      <p:sp>
        <p:nvSpPr>
          <p:cNvPr id="25" name="TextBox 24">
            <a:extLst>
              <a:ext uri="{FF2B5EF4-FFF2-40B4-BE49-F238E27FC236}">
                <a16:creationId xmlns:a16="http://schemas.microsoft.com/office/drawing/2014/main" id="{7E3DD27F-8303-4EE8-9547-A088C16D3679}"/>
              </a:ext>
            </a:extLst>
          </p:cNvPr>
          <p:cNvSpPr txBox="1"/>
          <p:nvPr/>
        </p:nvSpPr>
        <p:spPr>
          <a:xfrm>
            <a:off x="1290545" y="584306"/>
            <a:ext cx="304794" cy="307777"/>
          </a:xfrm>
          <a:prstGeom prst="rect">
            <a:avLst/>
          </a:prstGeom>
          <a:noFill/>
        </p:spPr>
        <p:txBody>
          <a:bodyPr wrap="square" rtlCol="0">
            <a:spAutoFit/>
          </a:bodyPr>
          <a:lstStyle/>
          <a:p>
            <a:r>
              <a:rPr lang="en-US" sz="1400" dirty="0"/>
              <a:t>4</a:t>
            </a:r>
          </a:p>
        </p:txBody>
      </p:sp>
      <p:sp>
        <p:nvSpPr>
          <p:cNvPr id="39" name="TextBox 38">
            <a:extLst>
              <a:ext uri="{FF2B5EF4-FFF2-40B4-BE49-F238E27FC236}">
                <a16:creationId xmlns:a16="http://schemas.microsoft.com/office/drawing/2014/main" id="{63069517-F38C-34B6-4844-B90627B1AFE5}"/>
              </a:ext>
            </a:extLst>
          </p:cNvPr>
          <p:cNvSpPr txBox="1"/>
          <p:nvPr/>
        </p:nvSpPr>
        <p:spPr>
          <a:xfrm>
            <a:off x="1839832" y="2406875"/>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0</a:t>
            </a:r>
            <a:endParaRPr lang="en-US" dirty="0">
              <a:solidFill>
                <a:schemeClr val="bg1"/>
              </a:solidFill>
            </a:endParaRPr>
          </a:p>
        </p:txBody>
      </p:sp>
      <p:sp>
        <p:nvSpPr>
          <p:cNvPr id="42" name="TextBox 41">
            <a:extLst>
              <a:ext uri="{FF2B5EF4-FFF2-40B4-BE49-F238E27FC236}">
                <a16:creationId xmlns:a16="http://schemas.microsoft.com/office/drawing/2014/main" id="{43315D52-1BFE-EB81-A95D-2FE976F75672}"/>
              </a:ext>
            </a:extLst>
          </p:cNvPr>
          <p:cNvSpPr txBox="1"/>
          <p:nvPr/>
        </p:nvSpPr>
        <p:spPr>
          <a:xfrm>
            <a:off x="1172788" y="267392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a:t>
            </a:r>
            <a:endParaRPr lang="en-US" dirty="0">
              <a:solidFill>
                <a:schemeClr val="bg1"/>
              </a:solidFill>
            </a:endParaRPr>
          </a:p>
        </p:txBody>
      </p:sp>
      <p:sp>
        <p:nvSpPr>
          <p:cNvPr id="43" name="TextBox 42">
            <a:extLst>
              <a:ext uri="{FF2B5EF4-FFF2-40B4-BE49-F238E27FC236}">
                <a16:creationId xmlns:a16="http://schemas.microsoft.com/office/drawing/2014/main" id="{E08BD97F-65E1-06E2-E703-742E89CB9DD6}"/>
              </a:ext>
            </a:extLst>
          </p:cNvPr>
          <p:cNvSpPr txBox="1"/>
          <p:nvPr/>
        </p:nvSpPr>
        <p:spPr>
          <a:xfrm>
            <a:off x="1458837" y="197953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2</a:t>
            </a:r>
            <a:endParaRPr lang="en-US" dirty="0">
              <a:solidFill>
                <a:schemeClr val="bg1"/>
              </a:solidFill>
            </a:endParaRPr>
          </a:p>
        </p:txBody>
      </p:sp>
      <p:sp>
        <p:nvSpPr>
          <p:cNvPr id="44" name="TextBox 43">
            <a:extLst>
              <a:ext uri="{FF2B5EF4-FFF2-40B4-BE49-F238E27FC236}">
                <a16:creationId xmlns:a16="http://schemas.microsoft.com/office/drawing/2014/main" id="{C98BDCA8-2AE9-3E12-B6C8-94D5BEC1B85D}"/>
              </a:ext>
            </a:extLst>
          </p:cNvPr>
          <p:cNvSpPr txBox="1"/>
          <p:nvPr/>
        </p:nvSpPr>
        <p:spPr>
          <a:xfrm>
            <a:off x="2985246" y="2707957"/>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3</a:t>
            </a:r>
            <a:endParaRPr lang="en-US" dirty="0">
              <a:solidFill>
                <a:schemeClr val="bg1"/>
              </a:solidFill>
            </a:endParaRPr>
          </a:p>
        </p:txBody>
      </p:sp>
      <p:sp>
        <p:nvSpPr>
          <p:cNvPr id="45" name="TextBox 44">
            <a:extLst>
              <a:ext uri="{FF2B5EF4-FFF2-40B4-BE49-F238E27FC236}">
                <a16:creationId xmlns:a16="http://schemas.microsoft.com/office/drawing/2014/main" id="{8C783EB5-D4F8-0FC0-AD0C-72D1083AD2C5}"/>
              </a:ext>
            </a:extLst>
          </p:cNvPr>
          <p:cNvSpPr txBox="1"/>
          <p:nvPr/>
        </p:nvSpPr>
        <p:spPr>
          <a:xfrm>
            <a:off x="2893614" y="2070556"/>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4</a:t>
            </a:r>
            <a:endParaRPr lang="en-US" dirty="0">
              <a:solidFill>
                <a:schemeClr val="bg1"/>
              </a:solidFill>
            </a:endParaRPr>
          </a:p>
        </p:txBody>
      </p:sp>
      <p:sp>
        <p:nvSpPr>
          <p:cNvPr id="46" name="TextBox 45">
            <a:extLst>
              <a:ext uri="{FF2B5EF4-FFF2-40B4-BE49-F238E27FC236}">
                <a16:creationId xmlns:a16="http://schemas.microsoft.com/office/drawing/2014/main" id="{98BF59EB-F862-4279-34B3-7D7B83ADFB8C}"/>
              </a:ext>
            </a:extLst>
          </p:cNvPr>
          <p:cNvSpPr txBox="1"/>
          <p:nvPr/>
        </p:nvSpPr>
        <p:spPr>
          <a:xfrm>
            <a:off x="1846118" y="3321274"/>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5</a:t>
            </a:r>
            <a:endParaRPr lang="en-US" dirty="0">
              <a:solidFill>
                <a:schemeClr val="bg1"/>
              </a:solidFill>
            </a:endParaRPr>
          </a:p>
        </p:txBody>
      </p:sp>
      <p:sp>
        <p:nvSpPr>
          <p:cNvPr id="47" name="TextBox 46">
            <a:extLst>
              <a:ext uri="{FF2B5EF4-FFF2-40B4-BE49-F238E27FC236}">
                <a16:creationId xmlns:a16="http://schemas.microsoft.com/office/drawing/2014/main" id="{108D3245-2B66-8237-1625-A9C72E42D94C}"/>
              </a:ext>
            </a:extLst>
          </p:cNvPr>
          <p:cNvSpPr txBox="1"/>
          <p:nvPr/>
        </p:nvSpPr>
        <p:spPr>
          <a:xfrm>
            <a:off x="2220832" y="2917938"/>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6</a:t>
            </a:r>
            <a:endParaRPr lang="en-US" dirty="0">
              <a:solidFill>
                <a:schemeClr val="bg1"/>
              </a:solidFill>
            </a:endParaRPr>
          </a:p>
        </p:txBody>
      </p:sp>
      <p:sp>
        <p:nvSpPr>
          <p:cNvPr id="48" name="TextBox 47">
            <a:extLst>
              <a:ext uri="{FF2B5EF4-FFF2-40B4-BE49-F238E27FC236}">
                <a16:creationId xmlns:a16="http://schemas.microsoft.com/office/drawing/2014/main" id="{349A80FE-EF8A-FCB3-E764-E9A20FAE35B1}"/>
              </a:ext>
            </a:extLst>
          </p:cNvPr>
          <p:cNvSpPr txBox="1"/>
          <p:nvPr/>
        </p:nvSpPr>
        <p:spPr>
          <a:xfrm>
            <a:off x="730535" y="2753292"/>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7</a:t>
            </a:r>
            <a:endParaRPr lang="en-US" dirty="0">
              <a:solidFill>
                <a:schemeClr val="bg1"/>
              </a:solidFill>
            </a:endParaRPr>
          </a:p>
        </p:txBody>
      </p:sp>
      <p:sp>
        <p:nvSpPr>
          <p:cNvPr id="53" name="TextBox 52">
            <a:extLst>
              <a:ext uri="{FF2B5EF4-FFF2-40B4-BE49-F238E27FC236}">
                <a16:creationId xmlns:a16="http://schemas.microsoft.com/office/drawing/2014/main" id="{56807A8E-D4BC-D32B-B755-3E80CEB15B13}"/>
              </a:ext>
            </a:extLst>
          </p:cNvPr>
          <p:cNvSpPr txBox="1"/>
          <p:nvPr/>
        </p:nvSpPr>
        <p:spPr>
          <a:xfrm>
            <a:off x="4834756" y="560215"/>
            <a:ext cx="952890" cy="1895199"/>
          </a:xfrm>
          <a:prstGeom prst="rect">
            <a:avLst/>
          </a:prstGeom>
          <a:noFill/>
        </p:spPr>
        <p:txBody>
          <a:bodyPr wrap="none" rtlCol="0">
            <a:spAutoFit/>
          </a:bodyPr>
          <a:lstStyle/>
          <a:p>
            <a:pPr algn="ctr"/>
            <a:r>
              <a:rPr lang="en-US" u="sng" dirty="0"/>
              <a:t>5 Faces</a:t>
            </a:r>
          </a:p>
          <a:p>
            <a:pPr>
              <a:lnSpc>
                <a:spcPts val="2400"/>
              </a:lnSpc>
            </a:pPr>
            <a:r>
              <a:rPr lang="en-US" dirty="0"/>
              <a:t>0: 0123</a:t>
            </a:r>
          </a:p>
          <a:p>
            <a:pPr>
              <a:lnSpc>
                <a:spcPts val="2400"/>
              </a:lnSpc>
            </a:pPr>
            <a:r>
              <a:rPr lang="en-US" dirty="0"/>
              <a:t>1: 034</a:t>
            </a:r>
          </a:p>
          <a:p>
            <a:pPr>
              <a:lnSpc>
                <a:spcPts val="2400"/>
              </a:lnSpc>
            </a:pPr>
            <a:r>
              <a:rPr lang="en-US" dirty="0"/>
              <a:t>2: 041</a:t>
            </a:r>
          </a:p>
          <a:p>
            <a:pPr>
              <a:lnSpc>
                <a:spcPts val="2400"/>
              </a:lnSpc>
            </a:pPr>
            <a:r>
              <a:rPr lang="en-US" dirty="0"/>
              <a:t>3: 142</a:t>
            </a:r>
          </a:p>
          <a:p>
            <a:pPr>
              <a:lnSpc>
                <a:spcPts val="2400"/>
              </a:lnSpc>
            </a:pPr>
            <a:r>
              <a:rPr lang="en-US" dirty="0"/>
              <a:t>4: 243</a:t>
            </a:r>
          </a:p>
        </p:txBody>
      </p:sp>
      <p:sp>
        <p:nvSpPr>
          <p:cNvPr id="56" name="TextBox 55">
            <a:extLst>
              <a:ext uri="{FF2B5EF4-FFF2-40B4-BE49-F238E27FC236}">
                <a16:creationId xmlns:a16="http://schemas.microsoft.com/office/drawing/2014/main" id="{BE78CEB4-6981-745C-7DB7-ACAE800EF340}"/>
              </a:ext>
            </a:extLst>
          </p:cNvPr>
          <p:cNvSpPr txBox="1"/>
          <p:nvPr/>
        </p:nvSpPr>
        <p:spPr>
          <a:xfrm>
            <a:off x="609599" y="137020"/>
            <a:ext cx="3657601" cy="369332"/>
          </a:xfrm>
          <a:prstGeom prst="rect">
            <a:avLst/>
          </a:prstGeom>
          <a:noFill/>
        </p:spPr>
        <p:txBody>
          <a:bodyPr wrap="square" rtlCol="0">
            <a:spAutoFit/>
          </a:bodyPr>
          <a:lstStyle/>
          <a:p>
            <a:pPr algn="ctr"/>
            <a:r>
              <a:rPr lang="en-US" dirty="0"/>
              <a:t>5 node, Pyramid</a:t>
            </a:r>
          </a:p>
        </p:txBody>
      </p:sp>
      <p:sp>
        <p:nvSpPr>
          <p:cNvPr id="57" name="TextBox 56">
            <a:extLst>
              <a:ext uri="{FF2B5EF4-FFF2-40B4-BE49-F238E27FC236}">
                <a16:creationId xmlns:a16="http://schemas.microsoft.com/office/drawing/2014/main" id="{C28E3F8C-8F32-EE02-AC97-F137EFE0E8B5}"/>
              </a:ext>
            </a:extLst>
          </p:cNvPr>
          <p:cNvSpPr txBox="1"/>
          <p:nvPr/>
        </p:nvSpPr>
        <p:spPr>
          <a:xfrm>
            <a:off x="3830278" y="560215"/>
            <a:ext cx="957250" cy="2818528"/>
          </a:xfrm>
          <a:prstGeom prst="rect">
            <a:avLst/>
          </a:prstGeom>
          <a:noFill/>
        </p:spPr>
        <p:txBody>
          <a:bodyPr wrap="none" rtlCol="0">
            <a:spAutoFit/>
          </a:bodyPr>
          <a:lstStyle/>
          <a:p>
            <a:pPr algn="ctr"/>
            <a:r>
              <a:rPr lang="en-US" u="sng" dirty="0"/>
              <a:t>8 Edges</a:t>
            </a:r>
          </a:p>
          <a:p>
            <a:pPr>
              <a:lnSpc>
                <a:spcPts val="2400"/>
              </a:lnSpc>
            </a:pPr>
            <a:r>
              <a:rPr lang="en-US" dirty="0">
                <a:solidFill>
                  <a:schemeClr val="bg1"/>
                </a:solidFill>
                <a:highlight>
                  <a:srgbClr val="000000"/>
                </a:highlight>
              </a:rPr>
              <a:t>0</a:t>
            </a:r>
            <a:r>
              <a:rPr lang="en-US" dirty="0"/>
              <a:t>: 01</a:t>
            </a:r>
          </a:p>
          <a:p>
            <a:pPr>
              <a:lnSpc>
                <a:spcPts val="2400"/>
              </a:lnSpc>
            </a:pPr>
            <a:r>
              <a:rPr lang="en-US" dirty="0">
                <a:solidFill>
                  <a:schemeClr val="bg1"/>
                </a:solidFill>
                <a:highlight>
                  <a:srgbClr val="000000"/>
                </a:highlight>
              </a:rPr>
              <a:t>1</a:t>
            </a:r>
            <a:r>
              <a:rPr lang="en-US" dirty="0"/>
              <a:t>: 03</a:t>
            </a:r>
          </a:p>
          <a:p>
            <a:pPr>
              <a:lnSpc>
                <a:spcPts val="2400"/>
              </a:lnSpc>
            </a:pPr>
            <a:r>
              <a:rPr lang="en-US" dirty="0">
                <a:solidFill>
                  <a:schemeClr val="bg1"/>
                </a:solidFill>
                <a:highlight>
                  <a:srgbClr val="000000"/>
                </a:highlight>
              </a:rPr>
              <a:t>2</a:t>
            </a:r>
            <a:r>
              <a:rPr lang="en-US" dirty="0"/>
              <a:t>: 04</a:t>
            </a:r>
          </a:p>
          <a:p>
            <a:pPr>
              <a:lnSpc>
                <a:spcPts val="2400"/>
              </a:lnSpc>
            </a:pPr>
            <a:r>
              <a:rPr lang="en-US" dirty="0">
                <a:solidFill>
                  <a:schemeClr val="bg1"/>
                </a:solidFill>
                <a:highlight>
                  <a:srgbClr val="000000"/>
                </a:highlight>
              </a:rPr>
              <a:t>3</a:t>
            </a:r>
            <a:r>
              <a:rPr lang="en-US" dirty="0"/>
              <a:t>: 12</a:t>
            </a:r>
          </a:p>
          <a:p>
            <a:pPr>
              <a:lnSpc>
                <a:spcPts val="2400"/>
              </a:lnSpc>
            </a:pPr>
            <a:r>
              <a:rPr lang="en-US" dirty="0">
                <a:solidFill>
                  <a:schemeClr val="bg1"/>
                </a:solidFill>
                <a:highlight>
                  <a:srgbClr val="000000"/>
                </a:highlight>
              </a:rPr>
              <a:t>4</a:t>
            </a:r>
            <a:r>
              <a:rPr lang="en-US" dirty="0"/>
              <a:t>: 14</a:t>
            </a:r>
          </a:p>
          <a:p>
            <a:pPr>
              <a:lnSpc>
                <a:spcPts val="2400"/>
              </a:lnSpc>
            </a:pPr>
            <a:r>
              <a:rPr lang="en-US" dirty="0">
                <a:solidFill>
                  <a:schemeClr val="bg1"/>
                </a:solidFill>
                <a:highlight>
                  <a:srgbClr val="000000"/>
                </a:highlight>
              </a:rPr>
              <a:t>5</a:t>
            </a:r>
            <a:r>
              <a:rPr lang="en-US" dirty="0"/>
              <a:t>: 23</a:t>
            </a:r>
          </a:p>
          <a:p>
            <a:pPr>
              <a:lnSpc>
                <a:spcPts val="2400"/>
              </a:lnSpc>
            </a:pPr>
            <a:r>
              <a:rPr lang="en-US" dirty="0">
                <a:solidFill>
                  <a:schemeClr val="bg1"/>
                </a:solidFill>
                <a:highlight>
                  <a:srgbClr val="000000"/>
                </a:highlight>
              </a:rPr>
              <a:t>6</a:t>
            </a:r>
            <a:r>
              <a:rPr lang="en-US" dirty="0"/>
              <a:t>: 24</a:t>
            </a:r>
          </a:p>
          <a:p>
            <a:pPr>
              <a:lnSpc>
                <a:spcPts val="2400"/>
              </a:lnSpc>
            </a:pPr>
            <a:r>
              <a:rPr lang="en-US" dirty="0">
                <a:solidFill>
                  <a:schemeClr val="bg1"/>
                </a:solidFill>
                <a:highlight>
                  <a:srgbClr val="000000"/>
                </a:highlight>
              </a:rPr>
              <a:t>7</a:t>
            </a:r>
            <a:r>
              <a:rPr lang="en-US" dirty="0"/>
              <a:t>: 34</a:t>
            </a:r>
          </a:p>
        </p:txBody>
      </p:sp>
      <p:sp>
        <p:nvSpPr>
          <p:cNvPr id="11" name="TextBox 10">
            <a:extLst>
              <a:ext uri="{FF2B5EF4-FFF2-40B4-BE49-F238E27FC236}">
                <a16:creationId xmlns:a16="http://schemas.microsoft.com/office/drawing/2014/main" id="{00C8B79D-534C-E850-FE2A-5A252DC64DC3}"/>
              </a:ext>
            </a:extLst>
          </p:cNvPr>
          <p:cNvSpPr txBox="1"/>
          <p:nvPr/>
        </p:nvSpPr>
        <p:spPr>
          <a:xfrm>
            <a:off x="6096000" y="681335"/>
            <a:ext cx="4953000" cy="923330"/>
          </a:xfrm>
          <a:prstGeom prst="rect">
            <a:avLst/>
          </a:prstGeom>
          <a:noFill/>
        </p:spPr>
        <p:txBody>
          <a:bodyPr wrap="square" rtlCol="0">
            <a:spAutoFit/>
          </a:bodyPr>
          <a:lstStyle/>
          <a:p>
            <a:r>
              <a:rPr lang="en-US" dirty="0"/>
              <a:t>Pyramid as degenerate hex</a:t>
            </a:r>
          </a:p>
          <a:p>
            <a:pPr lvl="1"/>
            <a:r>
              <a:rPr lang="en-US" dirty="0"/>
              <a:t>Collapse </a:t>
            </a:r>
            <a:r>
              <a:rPr lang="en-US" dirty="0">
                <a:sym typeface="Wingdings" pitchFamily="2" charset="2"/>
              </a:rPr>
              <a:t>4,5,6,74</a:t>
            </a:r>
          </a:p>
          <a:p>
            <a:pPr lvl="1"/>
            <a:r>
              <a:rPr lang="en-US" dirty="0">
                <a:sym typeface="Wingdings" pitchFamily="2" charset="2"/>
              </a:rPr>
              <a:t>Node duplication pattern: 01234444</a:t>
            </a:r>
            <a:endParaRPr lang="en-US" dirty="0"/>
          </a:p>
        </p:txBody>
      </p:sp>
    </p:spTree>
    <p:extLst>
      <p:ext uri="{BB962C8B-B14F-4D97-AF65-F5344CB8AC3E}">
        <p14:creationId xmlns:p14="http://schemas.microsoft.com/office/powerpoint/2010/main" val="3704189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FBD32-2DF2-935E-454F-F0E7DE378765}"/>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E324F77-4AC9-88E5-A367-36E6A0930271}"/>
              </a:ext>
            </a:extLst>
          </p:cNvPr>
          <p:cNvCxnSpPr>
            <a:cxnSpLocks/>
          </p:cNvCxnSpPr>
          <p:nvPr/>
        </p:nvCxnSpPr>
        <p:spPr>
          <a:xfrm>
            <a:off x="1522488" y="2514597"/>
            <a:ext cx="915912" cy="91440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60FE1054-E7C9-DC82-B4D6-A41134E6A986}"/>
              </a:ext>
            </a:extLst>
          </p:cNvPr>
          <p:cNvCxnSpPr>
            <a:cxnSpLocks/>
          </p:cNvCxnSpPr>
          <p:nvPr/>
        </p:nvCxnSpPr>
        <p:spPr>
          <a:xfrm>
            <a:off x="1524000" y="2514600"/>
            <a:ext cx="1828800"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6126627-908A-1FD7-EA5F-5A6B7A295351}"/>
              </a:ext>
            </a:extLst>
          </p:cNvPr>
          <p:cNvCxnSpPr>
            <a:cxnSpLocks/>
          </p:cNvCxnSpPr>
          <p:nvPr/>
        </p:nvCxnSpPr>
        <p:spPr>
          <a:xfrm flipV="1">
            <a:off x="2438400" y="1600199"/>
            <a:ext cx="0" cy="182880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33159E3-BB83-7F4E-D10C-80940045F38D}"/>
              </a:ext>
            </a:extLst>
          </p:cNvPr>
          <p:cNvCxnSpPr>
            <a:cxnSpLocks/>
          </p:cNvCxnSpPr>
          <p:nvPr/>
        </p:nvCxnSpPr>
        <p:spPr>
          <a:xfrm flipH="1" flipV="1">
            <a:off x="2437644" y="1600199"/>
            <a:ext cx="915156" cy="91440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E8EB84E-D8BA-4394-5A2D-304C91945C26}"/>
              </a:ext>
            </a:extLst>
          </p:cNvPr>
          <p:cNvCxnSpPr/>
          <p:nvPr/>
        </p:nvCxnSpPr>
        <p:spPr>
          <a:xfrm flipV="1">
            <a:off x="2438400" y="2514600"/>
            <a:ext cx="914400" cy="9144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B45AF92B-7E62-0315-0ABF-F69C8145C5CA}"/>
              </a:ext>
            </a:extLst>
          </p:cNvPr>
          <p:cNvCxnSpPr>
            <a:cxnSpLocks/>
          </p:cNvCxnSpPr>
          <p:nvPr/>
        </p:nvCxnSpPr>
        <p:spPr>
          <a:xfrm flipV="1">
            <a:off x="1523999" y="1600199"/>
            <a:ext cx="913645" cy="914400"/>
          </a:xfrm>
          <a:prstGeom prst="line">
            <a:avLst/>
          </a:prstGeom>
          <a:ln>
            <a:solidFill>
              <a:schemeClr val="tx1"/>
            </a:solidFill>
            <a:prstDash val="solid"/>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829AABDC-23BB-E398-A378-C65511E1157C}"/>
              </a:ext>
            </a:extLst>
          </p:cNvPr>
          <p:cNvSpPr txBox="1"/>
          <p:nvPr/>
        </p:nvSpPr>
        <p:spPr>
          <a:xfrm>
            <a:off x="1310176" y="2360708"/>
            <a:ext cx="304794" cy="307777"/>
          </a:xfrm>
          <a:prstGeom prst="rect">
            <a:avLst/>
          </a:prstGeom>
          <a:noFill/>
        </p:spPr>
        <p:txBody>
          <a:bodyPr wrap="square" rtlCol="0">
            <a:spAutoFit/>
          </a:bodyPr>
          <a:lstStyle/>
          <a:p>
            <a:r>
              <a:rPr lang="en-US" sz="1400" dirty="0"/>
              <a:t>0</a:t>
            </a:r>
          </a:p>
        </p:txBody>
      </p:sp>
      <p:sp>
        <p:nvSpPr>
          <p:cNvPr id="22" name="TextBox 21">
            <a:extLst>
              <a:ext uri="{FF2B5EF4-FFF2-40B4-BE49-F238E27FC236}">
                <a16:creationId xmlns:a16="http://schemas.microsoft.com/office/drawing/2014/main" id="{8BF3CCF5-6FFD-C1C7-35F3-CD0A621937FF}"/>
              </a:ext>
            </a:extLst>
          </p:cNvPr>
          <p:cNvSpPr txBox="1"/>
          <p:nvPr/>
        </p:nvSpPr>
        <p:spPr>
          <a:xfrm>
            <a:off x="3208868" y="2473867"/>
            <a:ext cx="304794" cy="307777"/>
          </a:xfrm>
          <a:prstGeom prst="rect">
            <a:avLst/>
          </a:prstGeom>
          <a:noFill/>
        </p:spPr>
        <p:txBody>
          <a:bodyPr wrap="square" rtlCol="0">
            <a:spAutoFit/>
          </a:bodyPr>
          <a:lstStyle/>
          <a:p>
            <a:r>
              <a:rPr lang="en-US" sz="1400" dirty="0"/>
              <a:t>1</a:t>
            </a:r>
          </a:p>
        </p:txBody>
      </p:sp>
      <p:sp>
        <p:nvSpPr>
          <p:cNvPr id="23" name="TextBox 22">
            <a:extLst>
              <a:ext uri="{FF2B5EF4-FFF2-40B4-BE49-F238E27FC236}">
                <a16:creationId xmlns:a16="http://schemas.microsoft.com/office/drawing/2014/main" id="{6A18986C-EEB6-FF75-E8F9-87C1E8F6D057}"/>
              </a:ext>
            </a:extLst>
          </p:cNvPr>
          <p:cNvSpPr txBox="1"/>
          <p:nvPr/>
        </p:nvSpPr>
        <p:spPr>
          <a:xfrm>
            <a:off x="2362209" y="3332201"/>
            <a:ext cx="304794" cy="307777"/>
          </a:xfrm>
          <a:prstGeom prst="rect">
            <a:avLst/>
          </a:prstGeom>
          <a:noFill/>
        </p:spPr>
        <p:txBody>
          <a:bodyPr wrap="square" rtlCol="0">
            <a:spAutoFit/>
          </a:bodyPr>
          <a:lstStyle/>
          <a:p>
            <a:r>
              <a:rPr lang="en-US" sz="1400" dirty="0"/>
              <a:t>2</a:t>
            </a:r>
          </a:p>
        </p:txBody>
      </p:sp>
      <p:sp>
        <p:nvSpPr>
          <p:cNvPr id="24" name="TextBox 23">
            <a:extLst>
              <a:ext uri="{FF2B5EF4-FFF2-40B4-BE49-F238E27FC236}">
                <a16:creationId xmlns:a16="http://schemas.microsoft.com/office/drawing/2014/main" id="{DF0DE820-693C-BF33-5D84-13BA80D81674}"/>
              </a:ext>
            </a:extLst>
          </p:cNvPr>
          <p:cNvSpPr txBox="1"/>
          <p:nvPr/>
        </p:nvSpPr>
        <p:spPr>
          <a:xfrm>
            <a:off x="2285960" y="1370286"/>
            <a:ext cx="304794" cy="307777"/>
          </a:xfrm>
          <a:prstGeom prst="rect">
            <a:avLst/>
          </a:prstGeom>
          <a:noFill/>
        </p:spPr>
        <p:txBody>
          <a:bodyPr wrap="square" rtlCol="0">
            <a:spAutoFit/>
          </a:bodyPr>
          <a:lstStyle/>
          <a:p>
            <a:r>
              <a:rPr lang="en-US" sz="1400" dirty="0"/>
              <a:t>3</a:t>
            </a:r>
          </a:p>
        </p:txBody>
      </p:sp>
      <p:sp>
        <p:nvSpPr>
          <p:cNvPr id="39" name="TextBox 38">
            <a:extLst>
              <a:ext uri="{FF2B5EF4-FFF2-40B4-BE49-F238E27FC236}">
                <a16:creationId xmlns:a16="http://schemas.microsoft.com/office/drawing/2014/main" id="{8E21911E-9F49-AF8C-DC49-E1B9B37A6071}"/>
              </a:ext>
            </a:extLst>
          </p:cNvPr>
          <p:cNvSpPr txBox="1"/>
          <p:nvPr/>
        </p:nvSpPr>
        <p:spPr>
          <a:xfrm>
            <a:off x="1932478" y="2406875"/>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0</a:t>
            </a:r>
            <a:endParaRPr lang="en-US" dirty="0">
              <a:solidFill>
                <a:schemeClr val="bg1"/>
              </a:solidFill>
            </a:endParaRPr>
          </a:p>
        </p:txBody>
      </p:sp>
      <p:sp>
        <p:nvSpPr>
          <p:cNvPr id="42" name="TextBox 41">
            <a:extLst>
              <a:ext uri="{FF2B5EF4-FFF2-40B4-BE49-F238E27FC236}">
                <a16:creationId xmlns:a16="http://schemas.microsoft.com/office/drawing/2014/main" id="{8DB2A766-A3B4-ECC1-8F2F-D0BE83EB8D86}"/>
              </a:ext>
            </a:extLst>
          </p:cNvPr>
          <p:cNvSpPr txBox="1"/>
          <p:nvPr/>
        </p:nvSpPr>
        <p:spPr>
          <a:xfrm>
            <a:off x="1738218" y="2707955"/>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1</a:t>
            </a:r>
            <a:endParaRPr lang="en-US" dirty="0">
              <a:solidFill>
                <a:schemeClr val="bg1"/>
              </a:solidFill>
            </a:endParaRPr>
          </a:p>
        </p:txBody>
      </p:sp>
      <p:sp>
        <p:nvSpPr>
          <p:cNvPr id="43" name="TextBox 42">
            <a:extLst>
              <a:ext uri="{FF2B5EF4-FFF2-40B4-BE49-F238E27FC236}">
                <a16:creationId xmlns:a16="http://schemas.microsoft.com/office/drawing/2014/main" id="{83960D60-B600-475E-B220-32767EEA6531}"/>
              </a:ext>
            </a:extLst>
          </p:cNvPr>
          <p:cNvSpPr txBox="1"/>
          <p:nvPr/>
        </p:nvSpPr>
        <p:spPr>
          <a:xfrm>
            <a:off x="1798568" y="2063343"/>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2</a:t>
            </a:r>
            <a:endParaRPr lang="en-US" dirty="0">
              <a:solidFill>
                <a:schemeClr val="bg1"/>
              </a:solidFill>
            </a:endParaRPr>
          </a:p>
        </p:txBody>
      </p:sp>
      <p:sp>
        <p:nvSpPr>
          <p:cNvPr id="44" name="TextBox 43">
            <a:extLst>
              <a:ext uri="{FF2B5EF4-FFF2-40B4-BE49-F238E27FC236}">
                <a16:creationId xmlns:a16="http://schemas.microsoft.com/office/drawing/2014/main" id="{A2304F1E-520B-90A2-B60E-D1480A8212D8}"/>
              </a:ext>
            </a:extLst>
          </p:cNvPr>
          <p:cNvSpPr txBox="1"/>
          <p:nvPr/>
        </p:nvSpPr>
        <p:spPr>
          <a:xfrm>
            <a:off x="2985246" y="2707957"/>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3</a:t>
            </a:r>
            <a:endParaRPr lang="en-US" dirty="0">
              <a:solidFill>
                <a:schemeClr val="bg1"/>
              </a:solidFill>
            </a:endParaRPr>
          </a:p>
        </p:txBody>
      </p:sp>
      <p:sp>
        <p:nvSpPr>
          <p:cNvPr id="45" name="TextBox 44">
            <a:extLst>
              <a:ext uri="{FF2B5EF4-FFF2-40B4-BE49-F238E27FC236}">
                <a16:creationId xmlns:a16="http://schemas.microsoft.com/office/drawing/2014/main" id="{2F4A67EC-B572-7C42-A218-EE83B3637F10}"/>
              </a:ext>
            </a:extLst>
          </p:cNvPr>
          <p:cNvSpPr txBox="1"/>
          <p:nvPr/>
        </p:nvSpPr>
        <p:spPr>
          <a:xfrm>
            <a:off x="2999212" y="2092920"/>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4</a:t>
            </a:r>
            <a:endParaRPr lang="en-US" dirty="0">
              <a:solidFill>
                <a:schemeClr val="bg1"/>
              </a:solidFill>
            </a:endParaRPr>
          </a:p>
        </p:txBody>
      </p:sp>
      <p:sp>
        <p:nvSpPr>
          <p:cNvPr id="46" name="TextBox 45">
            <a:extLst>
              <a:ext uri="{FF2B5EF4-FFF2-40B4-BE49-F238E27FC236}">
                <a16:creationId xmlns:a16="http://schemas.microsoft.com/office/drawing/2014/main" id="{A50CA7B3-5302-3C7C-5699-CA434C55D1E4}"/>
              </a:ext>
            </a:extLst>
          </p:cNvPr>
          <p:cNvSpPr txBox="1"/>
          <p:nvPr/>
        </p:nvSpPr>
        <p:spPr>
          <a:xfrm>
            <a:off x="2366960" y="2880113"/>
            <a:ext cx="141368" cy="215444"/>
          </a:xfrm>
          <a:prstGeom prst="rect">
            <a:avLst/>
          </a:prstGeom>
          <a:solidFill>
            <a:schemeClr val="tx1"/>
          </a:solidFill>
        </p:spPr>
        <p:txBody>
          <a:bodyPr wrap="square" lIns="0" tIns="0" rIns="0" bIns="0" rtlCol="0">
            <a:spAutoFit/>
          </a:bodyPr>
          <a:lstStyle/>
          <a:p>
            <a:pPr algn="ctr"/>
            <a:r>
              <a:rPr lang="en-US" sz="1400" dirty="0">
                <a:solidFill>
                  <a:schemeClr val="bg1"/>
                </a:solidFill>
              </a:rPr>
              <a:t>5</a:t>
            </a:r>
            <a:endParaRPr lang="en-US" dirty="0">
              <a:solidFill>
                <a:schemeClr val="bg1"/>
              </a:solidFill>
            </a:endParaRPr>
          </a:p>
        </p:txBody>
      </p:sp>
      <p:sp>
        <p:nvSpPr>
          <p:cNvPr id="53" name="TextBox 52">
            <a:extLst>
              <a:ext uri="{FF2B5EF4-FFF2-40B4-BE49-F238E27FC236}">
                <a16:creationId xmlns:a16="http://schemas.microsoft.com/office/drawing/2014/main" id="{8A5D7F50-9B0D-5F98-CCC3-53D6418D597A}"/>
              </a:ext>
            </a:extLst>
          </p:cNvPr>
          <p:cNvSpPr txBox="1"/>
          <p:nvPr/>
        </p:nvSpPr>
        <p:spPr>
          <a:xfrm>
            <a:off x="4834756" y="560215"/>
            <a:ext cx="952890" cy="1587422"/>
          </a:xfrm>
          <a:prstGeom prst="rect">
            <a:avLst/>
          </a:prstGeom>
          <a:noFill/>
        </p:spPr>
        <p:txBody>
          <a:bodyPr wrap="none" rtlCol="0">
            <a:spAutoFit/>
          </a:bodyPr>
          <a:lstStyle/>
          <a:p>
            <a:pPr algn="ctr"/>
            <a:r>
              <a:rPr lang="en-US" u="sng" dirty="0"/>
              <a:t>4 Faces</a:t>
            </a:r>
          </a:p>
          <a:p>
            <a:pPr>
              <a:lnSpc>
                <a:spcPts val="2400"/>
              </a:lnSpc>
            </a:pPr>
            <a:r>
              <a:rPr lang="en-US" dirty="0"/>
              <a:t>0: 012</a:t>
            </a:r>
          </a:p>
          <a:p>
            <a:pPr>
              <a:lnSpc>
                <a:spcPts val="2400"/>
              </a:lnSpc>
            </a:pPr>
            <a:r>
              <a:rPr lang="en-US" dirty="0"/>
              <a:t>1: 023</a:t>
            </a:r>
          </a:p>
          <a:p>
            <a:pPr>
              <a:lnSpc>
                <a:spcPts val="2400"/>
              </a:lnSpc>
            </a:pPr>
            <a:r>
              <a:rPr lang="en-US" dirty="0"/>
              <a:t>2: 031</a:t>
            </a:r>
          </a:p>
          <a:p>
            <a:pPr>
              <a:lnSpc>
                <a:spcPts val="2400"/>
              </a:lnSpc>
            </a:pPr>
            <a:r>
              <a:rPr lang="en-US" dirty="0"/>
              <a:t>3: 132</a:t>
            </a:r>
          </a:p>
        </p:txBody>
      </p:sp>
      <p:sp>
        <p:nvSpPr>
          <p:cNvPr id="56" name="TextBox 55">
            <a:extLst>
              <a:ext uri="{FF2B5EF4-FFF2-40B4-BE49-F238E27FC236}">
                <a16:creationId xmlns:a16="http://schemas.microsoft.com/office/drawing/2014/main" id="{7D584FD6-38A2-6A80-15BE-A05EA73E310F}"/>
              </a:ext>
            </a:extLst>
          </p:cNvPr>
          <p:cNvSpPr txBox="1"/>
          <p:nvPr/>
        </p:nvSpPr>
        <p:spPr>
          <a:xfrm>
            <a:off x="609600" y="137020"/>
            <a:ext cx="3657600" cy="369332"/>
          </a:xfrm>
          <a:prstGeom prst="rect">
            <a:avLst/>
          </a:prstGeom>
          <a:noFill/>
        </p:spPr>
        <p:txBody>
          <a:bodyPr wrap="square" rtlCol="0">
            <a:spAutoFit/>
          </a:bodyPr>
          <a:lstStyle/>
          <a:p>
            <a:pPr algn="ctr"/>
            <a:r>
              <a:rPr lang="en-US" dirty="0"/>
              <a:t>4 node, Tetrahedron</a:t>
            </a:r>
          </a:p>
        </p:txBody>
      </p:sp>
      <p:sp>
        <p:nvSpPr>
          <p:cNvPr id="57" name="TextBox 56">
            <a:extLst>
              <a:ext uri="{FF2B5EF4-FFF2-40B4-BE49-F238E27FC236}">
                <a16:creationId xmlns:a16="http://schemas.microsoft.com/office/drawing/2014/main" id="{567A337C-0B4C-7A08-2DF0-EDA5917C6920}"/>
              </a:ext>
            </a:extLst>
          </p:cNvPr>
          <p:cNvSpPr txBox="1"/>
          <p:nvPr/>
        </p:nvSpPr>
        <p:spPr>
          <a:xfrm>
            <a:off x="3830278" y="560215"/>
            <a:ext cx="957250" cy="2202975"/>
          </a:xfrm>
          <a:prstGeom prst="rect">
            <a:avLst/>
          </a:prstGeom>
          <a:noFill/>
        </p:spPr>
        <p:txBody>
          <a:bodyPr wrap="none" rtlCol="0">
            <a:spAutoFit/>
          </a:bodyPr>
          <a:lstStyle/>
          <a:p>
            <a:pPr algn="ctr"/>
            <a:r>
              <a:rPr lang="en-US" u="sng" dirty="0"/>
              <a:t>6 Edges</a:t>
            </a:r>
          </a:p>
          <a:p>
            <a:pPr>
              <a:lnSpc>
                <a:spcPts val="2400"/>
              </a:lnSpc>
            </a:pPr>
            <a:r>
              <a:rPr lang="en-US" dirty="0">
                <a:solidFill>
                  <a:schemeClr val="bg1"/>
                </a:solidFill>
                <a:highlight>
                  <a:srgbClr val="000000"/>
                </a:highlight>
              </a:rPr>
              <a:t>0</a:t>
            </a:r>
            <a:r>
              <a:rPr lang="en-US" dirty="0"/>
              <a:t>: 01</a:t>
            </a:r>
          </a:p>
          <a:p>
            <a:pPr>
              <a:lnSpc>
                <a:spcPts val="2400"/>
              </a:lnSpc>
            </a:pPr>
            <a:r>
              <a:rPr lang="en-US" dirty="0">
                <a:solidFill>
                  <a:schemeClr val="bg1"/>
                </a:solidFill>
                <a:highlight>
                  <a:srgbClr val="000000"/>
                </a:highlight>
              </a:rPr>
              <a:t>1</a:t>
            </a:r>
            <a:r>
              <a:rPr lang="en-US" dirty="0"/>
              <a:t>: 02</a:t>
            </a:r>
          </a:p>
          <a:p>
            <a:pPr>
              <a:lnSpc>
                <a:spcPts val="2400"/>
              </a:lnSpc>
            </a:pPr>
            <a:r>
              <a:rPr lang="en-US" dirty="0">
                <a:solidFill>
                  <a:schemeClr val="bg1"/>
                </a:solidFill>
                <a:highlight>
                  <a:srgbClr val="000000"/>
                </a:highlight>
              </a:rPr>
              <a:t>2</a:t>
            </a:r>
            <a:r>
              <a:rPr lang="en-US" dirty="0"/>
              <a:t>: 03</a:t>
            </a:r>
          </a:p>
          <a:p>
            <a:pPr>
              <a:lnSpc>
                <a:spcPts val="2400"/>
              </a:lnSpc>
            </a:pPr>
            <a:r>
              <a:rPr lang="en-US" dirty="0">
                <a:solidFill>
                  <a:schemeClr val="bg1"/>
                </a:solidFill>
                <a:highlight>
                  <a:srgbClr val="000000"/>
                </a:highlight>
              </a:rPr>
              <a:t>3</a:t>
            </a:r>
            <a:r>
              <a:rPr lang="en-US" dirty="0"/>
              <a:t>: 12</a:t>
            </a:r>
          </a:p>
          <a:p>
            <a:pPr>
              <a:lnSpc>
                <a:spcPts val="2400"/>
              </a:lnSpc>
            </a:pPr>
            <a:r>
              <a:rPr lang="en-US" dirty="0">
                <a:solidFill>
                  <a:schemeClr val="bg1"/>
                </a:solidFill>
                <a:highlight>
                  <a:srgbClr val="000000"/>
                </a:highlight>
              </a:rPr>
              <a:t>4</a:t>
            </a:r>
            <a:r>
              <a:rPr lang="en-US" dirty="0"/>
              <a:t>: 13</a:t>
            </a:r>
          </a:p>
          <a:p>
            <a:pPr>
              <a:lnSpc>
                <a:spcPts val="2400"/>
              </a:lnSpc>
            </a:pPr>
            <a:r>
              <a:rPr lang="en-US" dirty="0">
                <a:solidFill>
                  <a:schemeClr val="bg1"/>
                </a:solidFill>
                <a:highlight>
                  <a:srgbClr val="000000"/>
                </a:highlight>
              </a:rPr>
              <a:t>5</a:t>
            </a:r>
            <a:r>
              <a:rPr lang="en-US" dirty="0"/>
              <a:t>: 23</a:t>
            </a:r>
          </a:p>
        </p:txBody>
      </p:sp>
      <p:sp>
        <p:nvSpPr>
          <p:cNvPr id="29" name="TextBox 28">
            <a:extLst>
              <a:ext uri="{FF2B5EF4-FFF2-40B4-BE49-F238E27FC236}">
                <a16:creationId xmlns:a16="http://schemas.microsoft.com/office/drawing/2014/main" id="{6805B9A0-4A5A-A833-E4D9-5F4A47F35C67}"/>
              </a:ext>
            </a:extLst>
          </p:cNvPr>
          <p:cNvSpPr txBox="1"/>
          <p:nvPr/>
        </p:nvSpPr>
        <p:spPr>
          <a:xfrm>
            <a:off x="6096000" y="661278"/>
            <a:ext cx="4953000" cy="923330"/>
          </a:xfrm>
          <a:prstGeom prst="rect">
            <a:avLst/>
          </a:prstGeom>
          <a:noFill/>
        </p:spPr>
        <p:txBody>
          <a:bodyPr wrap="square" rtlCol="0">
            <a:spAutoFit/>
          </a:bodyPr>
          <a:lstStyle/>
          <a:p>
            <a:r>
              <a:rPr lang="en-US" dirty="0"/>
              <a:t>Tet as degenerate hex</a:t>
            </a:r>
          </a:p>
          <a:p>
            <a:pPr lvl="1"/>
            <a:r>
              <a:rPr lang="en-US" dirty="0"/>
              <a:t>Collapse  3</a:t>
            </a:r>
            <a:r>
              <a:rPr lang="en-US" dirty="0">
                <a:sym typeface="Wingdings" pitchFamily="2" charset="2"/>
              </a:rPr>
              <a:t>2 and 4,5,6,74 (the new 3)</a:t>
            </a:r>
          </a:p>
          <a:p>
            <a:pPr lvl="1"/>
            <a:r>
              <a:rPr lang="en-US" dirty="0">
                <a:sym typeface="Wingdings" pitchFamily="2" charset="2"/>
              </a:rPr>
              <a:t>Node duplication pattern: 01223333</a:t>
            </a:r>
            <a:endParaRPr lang="en-US" dirty="0"/>
          </a:p>
        </p:txBody>
      </p:sp>
    </p:spTree>
    <p:extLst>
      <p:ext uri="{BB962C8B-B14F-4D97-AF65-F5344CB8AC3E}">
        <p14:creationId xmlns:p14="http://schemas.microsoft.com/office/powerpoint/2010/main" val="776641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1771</TotalTime>
  <Words>634</Words>
  <Application>Microsoft Macintosh PowerPoint</Application>
  <PresentationFormat>Widescreen</PresentationFormat>
  <Paragraphs>149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Aptos Display</vt:lpstr>
      <vt:lpstr>Arial</vt:lpstr>
      <vt:lpstr>Wingdings</vt:lpstr>
      <vt:lpstr>Office Theme</vt:lpstr>
      <vt:lpstr>Silo zoo element node, edge, face orderings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Miller, Mark C.</dc:creator>
  <cp:lastModifiedBy>Miller, Mark C.</cp:lastModifiedBy>
  <cp:revision>11</cp:revision>
  <dcterms:created xsi:type="dcterms:W3CDTF">2025-04-17T17:30:33Z</dcterms:created>
  <dcterms:modified xsi:type="dcterms:W3CDTF">2025-04-19T21:28:49Z</dcterms:modified>
</cp:coreProperties>
</file>